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60" r:id="rId3"/>
    <p:sldId id="329" r:id="rId4"/>
    <p:sldId id="315" r:id="rId5"/>
    <p:sldId id="301" r:id="rId6"/>
    <p:sldId id="302" r:id="rId7"/>
    <p:sldId id="314" r:id="rId8"/>
    <p:sldId id="309" r:id="rId9"/>
    <p:sldId id="359" r:id="rId10"/>
    <p:sldId id="345" r:id="rId11"/>
    <p:sldId id="346" r:id="rId12"/>
    <p:sldId id="347" r:id="rId13"/>
    <p:sldId id="348" r:id="rId14"/>
    <p:sldId id="304" r:id="rId15"/>
    <p:sldId id="299"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F1F1"/>
    <a:srgbClr val="3B3838"/>
    <a:srgbClr val="00A99D"/>
    <a:srgbClr val="3FACD9"/>
    <a:srgbClr val="D74B56"/>
    <a:srgbClr val="FFB82E"/>
    <a:srgbClr val="811D24"/>
    <a:srgbClr val="BFBFBF"/>
    <a:srgbClr val="767171"/>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156" autoAdjust="0"/>
    <p:restoredTop sz="94660"/>
  </p:normalViewPr>
  <p:slideViewPr>
    <p:cSldViewPr snapToGrid="0">
      <p:cViewPr varScale="1">
        <p:scale>
          <a:sx n="74" d="100"/>
          <a:sy n="74" d="100"/>
        </p:scale>
        <p:origin x="324"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jpeg>
</file>

<file path=ppt/media/image11.jpeg>
</file>

<file path=ppt/media/image12.jpeg>
</file>

<file path=ppt/media/image13.png>
</file>

<file path=ppt/media/image14.jpeg>
</file>

<file path=ppt/media/image15.jpeg>
</file>

<file path=ppt/media/image16.png>
</file>

<file path=ppt/media/image17.png>
</file>

<file path=ppt/media/image18.png>
</file>

<file path=ppt/media/image19.jpe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829D8B-8858-4AFA-BFF6-7B9095D7A34F}" type="datetimeFigureOut">
              <a:rPr lang="zh-CN" altLang="en-US" smtClean="0"/>
              <a:t>2021/11/23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EB3E97-F3FD-452F-9E14-676FBA35C0A8}" type="slidenum">
              <a:rPr lang="zh-CN" altLang="en-US" smtClean="0"/>
              <a:t>‹#›</a:t>
            </a:fld>
            <a:endParaRPr lang="zh-CN" altLang="en-US"/>
          </a:p>
        </p:txBody>
      </p:sp>
    </p:spTree>
    <p:extLst>
      <p:ext uri="{BB962C8B-B14F-4D97-AF65-F5344CB8AC3E}">
        <p14:creationId xmlns:p14="http://schemas.microsoft.com/office/powerpoint/2010/main" val="33725269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5493763-9C68-4528-9246-B3C3720D6D02}" type="datetimeFigureOut">
              <a:rPr lang="zh-CN" altLang="en-US" smtClean="0"/>
              <a:t>2021/11/23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000A77-9550-4D6B-AD72-60BCF90FCF4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493763-9C68-4528-9246-B3C3720D6D02}" type="datetimeFigureOut">
              <a:rPr lang="zh-CN" altLang="en-US" smtClean="0"/>
              <a:t>2021/11/23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000A77-9550-4D6B-AD72-60BCF90FCF4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tags" Target="../tags/tag35.xml"/><Relationship Id="rId18" Type="http://schemas.openxmlformats.org/officeDocument/2006/relationships/tags" Target="../tags/tag40.xml"/><Relationship Id="rId3" Type="http://schemas.openxmlformats.org/officeDocument/2006/relationships/tags" Target="../tags/tag25.xml"/><Relationship Id="rId21" Type="http://schemas.openxmlformats.org/officeDocument/2006/relationships/tags" Target="../tags/tag43.xml"/><Relationship Id="rId7" Type="http://schemas.openxmlformats.org/officeDocument/2006/relationships/tags" Target="../tags/tag29.xml"/><Relationship Id="rId12" Type="http://schemas.openxmlformats.org/officeDocument/2006/relationships/tags" Target="../tags/tag34.xml"/><Relationship Id="rId17" Type="http://schemas.openxmlformats.org/officeDocument/2006/relationships/tags" Target="../tags/tag39.xml"/><Relationship Id="rId2" Type="http://schemas.openxmlformats.org/officeDocument/2006/relationships/tags" Target="../tags/tag24.xml"/><Relationship Id="rId16" Type="http://schemas.openxmlformats.org/officeDocument/2006/relationships/tags" Target="../tags/tag38.xml"/><Relationship Id="rId20" Type="http://schemas.openxmlformats.org/officeDocument/2006/relationships/tags" Target="../tags/tag42.xml"/><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tags" Target="../tags/tag33.xml"/><Relationship Id="rId5" Type="http://schemas.openxmlformats.org/officeDocument/2006/relationships/tags" Target="../tags/tag27.xml"/><Relationship Id="rId15" Type="http://schemas.openxmlformats.org/officeDocument/2006/relationships/tags" Target="../tags/tag37.xml"/><Relationship Id="rId10" Type="http://schemas.openxmlformats.org/officeDocument/2006/relationships/tags" Target="../tags/tag32.xml"/><Relationship Id="rId19" Type="http://schemas.openxmlformats.org/officeDocument/2006/relationships/tags" Target="../tags/tag41.xml"/><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tags" Target="../tags/tag36.xml"/><Relationship Id="rId2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 Type="http://schemas.openxmlformats.org/officeDocument/2006/relationships/tags" Target="../tags/tag2.xml"/><Relationship Id="rId16" Type="http://schemas.openxmlformats.org/officeDocument/2006/relationships/tags" Target="../tags/tag16.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19" Type="http://schemas.openxmlformats.org/officeDocument/2006/relationships/slideLayout" Target="../slideLayouts/slideLayout2.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 Id="rId6" Type="http://schemas.microsoft.com/office/2007/relationships/hdphoto" Target="../media/hdphoto2.wdp"/><Relationship Id="rId5" Type="http://schemas.openxmlformats.org/officeDocument/2006/relationships/image" Target="../media/image5.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slideLayout" Target="../slideLayouts/slideLayout2.xml"/><Relationship Id="rId1" Type="http://schemas.openxmlformats.org/officeDocument/2006/relationships/tags" Target="../tags/tag22.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Freeform 10"/>
          <p:cNvSpPr>
            <a:spLocks noEditPoints="1"/>
          </p:cNvSpPr>
          <p:nvPr/>
        </p:nvSpPr>
        <p:spPr bwMode="auto">
          <a:xfrm>
            <a:off x="6499636" y="4796032"/>
            <a:ext cx="456130" cy="458044"/>
          </a:xfrm>
          <a:custGeom>
            <a:avLst/>
            <a:gdLst>
              <a:gd name="T0" fmla="*/ 245 w 490"/>
              <a:gd name="T1" fmla="*/ 0 h 490"/>
              <a:gd name="T2" fmla="*/ 490 w 490"/>
              <a:gd name="T3" fmla="*/ 245 h 490"/>
              <a:gd name="T4" fmla="*/ 245 w 490"/>
              <a:gd name="T5" fmla="*/ 490 h 490"/>
              <a:gd name="T6" fmla="*/ 0 w 490"/>
              <a:gd name="T7" fmla="*/ 245 h 490"/>
              <a:gd name="T8" fmla="*/ 245 w 490"/>
              <a:gd name="T9" fmla="*/ 0 h 490"/>
              <a:gd name="T10" fmla="*/ 436 w 490"/>
              <a:gd name="T11" fmla="*/ 250 h 490"/>
              <a:gd name="T12" fmla="*/ 427 w 490"/>
              <a:gd name="T13" fmla="*/ 256 h 490"/>
              <a:gd name="T14" fmla="*/ 394 w 490"/>
              <a:gd name="T15" fmla="*/ 256 h 490"/>
              <a:gd name="T16" fmla="*/ 386 w 490"/>
              <a:gd name="T17" fmla="*/ 253 h 490"/>
              <a:gd name="T18" fmla="*/ 245 w 490"/>
              <a:gd name="T19" fmla="*/ 105 h 490"/>
              <a:gd name="T20" fmla="*/ 104 w 490"/>
              <a:gd name="T21" fmla="*/ 253 h 490"/>
              <a:gd name="T22" fmla="*/ 96 w 490"/>
              <a:gd name="T23" fmla="*/ 256 h 490"/>
              <a:gd name="T24" fmla="*/ 63 w 490"/>
              <a:gd name="T25" fmla="*/ 256 h 490"/>
              <a:gd name="T26" fmla="*/ 54 w 490"/>
              <a:gd name="T27" fmla="*/ 250 h 490"/>
              <a:gd name="T28" fmla="*/ 56 w 490"/>
              <a:gd name="T29" fmla="*/ 239 h 490"/>
              <a:gd name="T30" fmla="*/ 236 w 490"/>
              <a:gd name="T31" fmla="*/ 52 h 490"/>
              <a:gd name="T32" fmla="*/ 245 w 490"/>
              <a:gd name="T33" fmla="*/ 48 h 490"/>
              <a:gd name="T34" fmla="*/ 254 w 490"/>
              <a:gd name="T35" fmla="*/ 52 h 490"/>
              <a:gd name="T36" fmla="*/ 434 w 490"/>
              <a:gd name="T37" fmla="*/ 239 h 490"/>
              <a:gd name="T38" fmla="*/ 436 w 490"/>
              <a:gd name="T39" fmla="*/ 250 h 490"/>
              <a:gd name="T40" fmla="*/ 113 w 490"/>
              <a:gd name="T41" fmla="*/ 267 h 490"/>
              <a:gd name="T42" fmla="*/ 113 w 490"/>
              <a:gd name="T43" fmla="*/ 267 h 490"/>
              <a:gd name="T44" fmla="*/ 113 w 490"/>
              <a:gd name="T45" fmla="*/ 379 h 490"/>
              <a:gd name="T46" fmla="*/ 129 w 490"/>
              <a:gd name="T47" fmla="*/ 398 h 490"/>
              <a:gd name="T48" fmla="*/ 202 w 490"/>
              <a:gd name="T49" fmla="*/ 398 h 490"/>
              <a:gd name="T50" fmla="*/ 202 w 490"/>
              <a:gd name="T51" fmla="*/ 276 h 490"/>
              <a:gd name="T52" fmla="*/ 221 w 490"/>
              <a:gd name="T53" fmla="*/ 257 h 490"/>
              <a:gd name="T54" fmla="*/ 269 w 490"/>
              <a:gd name="T55" fmla="*/ 257 h 490"/>
              <a:gd name="T56" fmla="*/ 288 w 490"/>
              <a:gd name="T57" fmla="*/ 276 h 490"/>
              <a:gd name="T58" fmla="*/ 288 w 490"/>
              <a:gd name="T59" fmla="*/ 398 h 490"/>
              <a:gd name="T60" fmla="*/ 361 w 490"/>
              <a:gd name="T61" fmla="*/ 398 h 490"/>
              <a:gd name="T62" fmla="*/ 377 w 490"/>
              <a:gd name="T63" fmla="*/ 379 h 490"/>
              <a:gd name="T64" fmla="*/ 377 w 490"/>
              <a:gd name="T65" fmla="*/ 268 h 490"/>
              <a:gd name="T66" fmla="*/ 245 w 490"/>
              <a:gd name="T67" fmla="*/ 130 h 490"/>
              <a:gd name="T68" fmla="*/ 113 w 490"/>
              <a:gd name="T69" fmla="*/ 267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490">
                <a:moveTo>
                  <a:pt x="245" y="0"/>
                </a:moveTo>
                <a:cubicBezTo>
                  <a:pt x="380" y="0"/>
                  <a:pt x="490" y="110"/>
                  <a:pt x="490" y="245"/>
                </a:cubicBezTo>
                <a:cubicBezTo>
                  <a:pt x="490" y="381"/>
                  <a:pt x="380" y="490"/>
                  <a:pt x="245" y="490"/>
                </a:cubicBezTo>
                <a:cubicBezTo>
                  <a:pt x="110" y="490"/>
                  <a:pt x="0" y="381"/>
                  <a:pt x="0" y="245"/>
                </a:cubicBezTo>
                <a:cubicBezTo>
                  <a:pt x="0" y="110"/>
                  <a:pt x="110" y="0"/>
                  <a:pt x="245" y="0"/>
                </a:cubicBezTo>
                <a:close/>
                <a:moveTo>
                  <a:pt x="436" y="250"/>
                </a:moveTo>
                <a:cubicBezTo>
                  <a:pt x="435" y="254"/>
                  <a:pt x="431" y="256"/>
                  <a:pt x="427" y="256"/>
                </a:cubicBezTo>
                <a:lnTo>
                  <a:pt x="394" y="256"/>
                </a:lnTo>
                <a:cubicBezTo>
                  <a:pt x="391" y="256"/>
                  <a:pt x="388" y="255"/>
                  <a:pt x="386" y="253"/>
                </a:cubicBezTo>
                <a:lnTo>
                  <a:pt x="245" y="105"/>
                </a:lnTo>
                <a:lnTo>
                  <a:pt x="104" y="253"/>
                </a:lnTo>
                <a:cubicBezTo>
                  <a:pt x="102" y="255"/>
                  <a:pt x="99" y="256"/>
                  <a:pt x="96" y="256"/>
                </a:cubicBezTo>
                <a:lnTo>
                  <a:pt x="63" y="256"/>
                </a:lnTo>
                <a:cubicBezTo>
                  <a:pt x="59" y="256"/>
                  <a:pt x="55" y="254"/>
                  <a:pt x="54" y="250"/>
                </a:cubicBezTo>
                <a:cubicBezTo>
                  <a:pt x="52" y="246"/>
                  <a:pt x="53" y="242"/>
                  <a:pt x="56" y="239"/>
                </a:cubicBezTo>
                <a:lnTo>
                  <a:pt x="236" y="52"/>
                </a:lnTo>
                <a:cubicBezTo>
                  <a:pt x="238" y="49"/>
                  <a:pt x="242" y="48"/>
                  <a:pt x="245" y="48"/>
                </a:cubicBezTo>
                <a:cubicBezTo>
                  <a:pt x="248" y="48"/>
                  <a:pt x="252" y="49"/>
                  <a:pt x="254" y="52"/>
                </a:cubicBezTo>
                <a:lnTo>
                  <a:pt x="434" y="239"/>
                </a:lnTo>
                <a:cubicBezTo>
                  <a:pt x="437" y="242"/>
                  <a:pt x="438" y="246"/>
                  <a:pt x="436" y="250"/>
                </a:cubicBezTo>
                <a:close/>
                <a:moveTo>
                  <a:pt x="113" y="267"/>
                </a:moveTo>
                <a:lnTo>
                  <a:pt x="113" y="267"/>
                </a:lnTo>
                <a:lnTo>
                  <a:pt x="113" y="379"/>
                </a:lnTo>
                <a:cubicBezTo>
                  <a:pt x="113" y="389"/>
                  <a:pt x="120" y="398"/>
                  <a:pt x="129" y="398"/>
                </a:cubicBezTo>
                <a:lnTo>
                  <a:pt x="202" y="398"/>
                </a:lnTo>
                <a:lnTo>
                  <a:pt x="202" y="276"/>
                </a:lnTo>
                <a:cubicBezTo>
                  <a:pt x="202" y="266"/>
                  <a:pt x="211" y="257"/>
                  <a:pt x="221" y="257"/>
                </a:cubicBezTo>
                <a:lnTo>
                  <a:pt x="269" y="257"/>
                </a:lnTo>
                <a:cubicBezTo>
                  <a:pt x="279" y="257"/>
                  <a:pt x="288" y="266"/>
                  <a:pt x="288" y="276"/>
                </a:cubicBezTo>
                <a:lnTo>
                  <a:pt x="288" y="398"/>
                </a:lnTo>
                <a:lnTo>
                  <a:pt x="361" y="398"/>
                </a:lnTo>
                <a:cubicBezTo>
                  <a:pt x="370" y="398"/>
                  <a:pt x="377" y="389"/>
                  <a:pt x="377" y="379"/>
                </a:cubicBezTo>
                <a:lnTo>
                  <a:pt x="377" y="268"/>
                </a:lnTo>
                <a:lnTo>
                  <a:pt x="245" y="130"/>
                </a:lnTo>
                <a:lnTo>
                  <a:pt x="113" y="267"/>
                </a:lnTo>
                <a:close/>
              </a:path>
            </a:pathLst>
          </a:custGeom>
          <a:solidFill>
            <a:srgbClr val="3B3838"/>
          </a:solidFill>
          <a:ln>
            <a:noFill/>
          </a:ln>
        </p:spPr>
        <p:txBody>
          <a:bodyPr vert="horz" wrap="square" lIns="91440" tIns="45720" rIns="91440" bIns="45720" numCol="1" anchor="t" anchorCtr="0" compatLnSpc="1"/>
          <a:lstStyle/>
          <a:p>
            <a:endParaRPr lang="zh-CN" altLang="en-US">
              <a:solidFill>
                <a:schemeClr val="bg2">
                  <a:lumMod val="25000"/>
                </a:schemeClr>
              </a:solidFill>
              <a:latin typeface="微软雅黑" panose="020B0503020204020204" pitchFamily="34" charset="-122"/>
              <a:ea typeface="微软雅黑" panose="020B0503020204020204" pitchFamily="34" charset="-122"/>
            </a:endParaRPr>
          </a:p>
        </p:txBody>
      </p:sp>
      <p:sp>
        <p:nvSpPr>
          <p:cNvPr id="11" name="Rectangle 3"/>
          <p:cNvSpPr txBox="1">
            <a:spLocks noChangeArrowheads="1"/>
          </p:cNvSpPr>
          <p:nvPr/>
        </p:nvSpPr>
        <p:spPr bwMode="auto">
          <a:xfrm>
            <a:off x="5782131" y="2669976"/>
            <a:ext cx="6847726" cy="2257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r>
              <a:rPr lang="zh-CN" altLang="en-US" sz="5400" b="1" dirty="0" smtClean="0">
                <a:solidFill>
                  <a:schemeClr val="bg2">
                    <a:lumMod val="25000"/>
                  </a:schemeClr>
                </a:solidFill>
                <a:latin typeface="微软雅黑" panose="020B0503020204020204" pitchFamily="34" charset="-122"/>
                <a:ea typeface="微软雅黑" panose="020B0503020204020204" pitchFamily="34" charset="-122"/>
              </a:rPr>
              <a:t>智慧物流云仓</a:t>
            </a:r>
            <a:r>
              <a:rPr lang="en-US" altLang="zh-CN" sz="5400" b="1" dirty="0" smtClean="0">
                <a:solidFill>
                  <a:schemeClr val="bg2">
                    <a:lumMod val="25000"/>
                  </a:schemeClr>
                </a:solidFill>
                <a:latin typeface="微软雅黑" panose="020B0503020204020204" pitchFamily="34" charset="-122"/>
                <a:ea typeface="微软雅黑" panose="020B0503020204020204" pitchFamily="34" charset="-122"/>
              </a:rPr>
              <a:t/>
            </a:r>
            <a:br>
              <a:rPr lang="en-US" altLang="zh-CN" sz="5400" b="1" dirty="0" smtClean="0">
                <a:solidFill>
                  <a:schemeClr val="bg2">
                    <a:lumMod val="25000"/>
                  </a:schemeClr>
                </a:solidFill>
                <a:latin typeface="微软雅黑" panose="020B0503020204020204" pitchFamily="34" charset="-122"/>
                <a:ea typeface="微软雅黑" panose="020B0503020204020204" pitchFamily="34" charset="-122"/>
              </a:rPr>
            </a:br>
            <a:r>
              <a:rPr lang="zh-CN" altLang="en-US" b="1" dirty="0" smtClean="0">
                <a:solidFill>
                  <a:schemeClr val="bg2">
                    <a:lumMod val="25000"/>
                  </a:schemeClr>
                </a:solidFill>
                <a:latin typeface="微软雅黑" panose="020B0503020204020204" pitchFamily="34" charset="-122"/>
                <a:ea typeface="微软雅黑" panose="020B0503020204020204" pitchFamily="34" charset="-122"/>
              </a:rPr>
              <a:t>国内首套智慧正</a:t>
            </a:r>
            <a:r>
              <a:rPr lang="en-US" altLang="zh-CN" b="1" dirty="0" smtClean="0">
                <a:solidFill>
                  <a:schemeClr val="bg2">
                    <a:lumMod val="25000"/>
                  </a:schemeClr>
                </a:solidFill>
                <a:latin typeface="微软雅黑" panose="020B0503020204020204" pitchFamily="34" charset="-122"/>
                <a:ea typeface="微软雅黑" panose="020B0503020204020204" pitchFamily="34" charset="-122"/>
              </a:rPr>
              <a:t>&amp;</a:t>
            </a:r>
            <a:r>
              <a:rPr lang="zh-CN" altLang="en-US" b="1" dirty="0" smtClean="0">
                <a:solidFill>
                  <a:schemeClr val="bg2">
                    <a:lumMod val="25000"/>
                  </a:schemeClr>
                </a:solidFill>
                <a:latin typeface="微软雅黑" panose="020B0503020204020204" pitchFamily="34" charset="-122"/>
                <a:ea typeface="微软雅黑" panose="020B0503020204020204" pitchFamily="34" charset="-122"/>
              </a:rPr>
              <a:t>逆向供应链管理平台</a:t>
            </a:r>
            <a:endParaRPr lang="zh-CN"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12" name="Rectangle 4"/>
          <p:cNvSpPr txBox="1">
            <a:spLocks noChangeArrowheads="1"/>
          </p:cNvSpPr>
          <p:nvPr/>
        </p:nvSpPr>
        <p:spPr bwMode="auto">
          <a:xfrm>
            <a:off x="6955766" y="4854004"/>
            <a:ext cx="5235536"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algn="l"/>
            <a:r>
              <a:rPr lang="zh-CN" altLang="en-US" sz="2800" b="0" dirty="0" smtClean="0">
                <a:solidFill>
                  <a:schemeClr val="bg2">
                    <a:lumMod val="25000"/>
                  </a:schemeClr>
                </a:solidFill>
                <a:latin typeface="微软雅黑" panose="020B0503020204020204" pitchFamily="34" charset="-122"/>
                <a:ea typeface="微软雅黑" panose="020B0503020204020204" pitchFamily="34" charset="-122"/>
              </a:rPr>
              <a:t>河北微草科技有限公司</a:t>
            </a:r>
            <a:endParaRPr lang="zh-CN" sz="2800" b="0"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43235" y="401955"/>
            <a:ext cx="1085850" cy="1085850"/>
          </a:xfrm>
          <a:prstGeom prst="rect">
            <a:avLst/>
          </a:prstGeom>
        </p:spPr>
      </p:pic>
      <p:grpSp>
        <p:nvGrpSpPr>
          <p:cNvPr id="7" name="组合 6"/>
          <p:cNvGrpSpPr/>
          <p:nvPr/>
        </p:nvGrpSpPr>
        <p:grpSpPr>
          <a:xfrm>
            <a:off x="6660286" y="5399100"/>
            <a:ext cx="300409" cy="300409"/>
            <a:chOff x="5306448" y="3777335"/>
            <a:chExt cx="951074" cy="951074"/>
          </a:xfrm>
        </p:grpSpPr>
        <p:sp>
          <p:nvSpPr>
            <p:cNvPr id="8" name="流程图: 联系 7"/>
            <p:cNvSpPr/>
            <p:nvPr/>
          </p:nvSpPr>
          <p:spPr>
            <a:xfrm>
              <a:off x="5306448" y="3777335"/>
              <a:ext cx="951074" cy="951074"/>
            </a:xfrm>
            <a:prstGeom prst="flowChartConnector">
              <a:avLst/>
            </a:prstGeom>
            <a:solidFill>
              <a:srgbClr val="3B38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7"/>
            <p:cNvSpPr>
              <a:spLocks noEditPoints="1"/>
            </p:cNvSpPr>
            <p:nvPr/>
          </p:nvSpPr>
          <p:spPr bwMode="auto">
            <a:xfrm>
              <a:off x="5590902" y="4103388"/>
              <a:ext cx="382165" cy="349714"/>
            </a:xfrm>
            <a:custGeom>
              <a:avLst/>
              <a:gdLst>
                <a:gd name="T0" fmla="*/ 31 w 177"/>
                <a:gd name="T1" fmla="*/ 94 h 164"/>
                <a:gd name="T2" fmla="*/ 19 w 177"/>
                <a:gd name="T3" fmla="*/ 94 h 164"/>
                <a:gd name="T4" fmla="*/ 1 w 177"/>
                <a:gd name="T5" fmla="*/ 79 h 164"/>
                <a:gd name="T6" fmla="*/ 12 w 177"/>
                <a:gd name="T7" fmla="*/ 47 h 164"/>
                <a:gd name="T8" fmla="*/ 36 w 177"/>
                <a:gd name="T9" fmla="*/ 55 h 164"/>
                <a:gd name="T10" fmla="*/ 48 w 177"/>
                <a:gd name="T11" fmla="*/ 52 h 164"/>
                <a:gd name="T12" fmla="*/ 48 w 177"/>
                <a:gd name="T13" fmla="*/ 59 h 164"/>
                <a:gd name="T14" fmla="*/ 55 w 177"/>
                <a:gd name="T15" fmla="*/ 82 h 164"/>
                <a:gd name="T16" fmla="*/ 31 w 177"/>
                <a:gd name="T17" fmla="*/ 94 h 164"/>
                <a:gd name="T18" fmla="*/ 36 w 177"/>
                <a:gd name="T19" fmla="*/ 47 h 164"/>
                <a:gd name="T20" fmla="*/ 12 w 177"/>
                <a:gd name="T21" fmla="*/ 23 h 164"/>
                <a:gd name="T22" fmla="*/ 36 w 177"/>
                <a:gd name="T23" fmla="*/ 0 h 164"/>
                <a:gd name="T24" fmla="*/ 59 w 177"/>
                <a:gd name="T25" fmla="*/ 23 h 164"/>
                <a:gd name="T26" fmla="*/ 36 w 177"/>
                <a:gd name="T27" fmla="*/ 47 h 164"/>
                <a:gd name="T28" fmla="*/ 129 w 177"/>
                <a:gd name="T29" fmla="*/ 164 h 164"/>
                <a:gd name="T30" fmla="*/ 49 w 177"/>
                <a:gd name="T31" fmla="*/ 164 h 164"/>
                <a:gd name="T32" fmla="*/ 24 w 177"/>
                <a:gd name="T33" fmla="*/ 140 h 164"/>
                <a:gd name="T34" fmla="*/ 56 w 177"/>
                <a:gd name="T35" fmla="*/ 88 h 164"/>
                <a:gd name="T36" fmla="*/ 89 w 177"/>
                <a:gd name="T37" fmla="*/ 101 h 164"/>
                <a:gd name="T38" fmla="*/ 121 w 177"/>
                <a:gd name="T39" fmla="*/ 88 h 164"/>
                <a:gd name="T40" fmla="*/ 153 w 177"/>
                <a:gd name="T41" fmla="*/ 140 h 164"/>
                <a:gd name="T42" fmla="*/ 129 w 177"/>
                <a:gd name="T43" fmla="*/ 164 h 164"/>
                <a:gd name="T44" fmla="*/ 89 w 177"/>
                <a:gd name="T45" fmla="*/ 94 h 164"/>
                <a:gd name="T46" fmla="*/ 53 w 177"/>
                <a:gd name="T47" fmla="*/ 59 h 164"/>
                <a:gd name="T48" fmla="*/ 89 w 177"/>
                <a:gd name="T49" fmla="*/ 23 h 164"/>
                <a:gd name="T50" fmla="*/ 124 w 177"/>
                <a:gd name="T51" fmla="*/ 59 h 164"/>
                <a:gd name="T52" fmla="*/ 89 w 177"/>
                <a:gd name="T53" fmla="*/ 94 h 164"/>
                <a:gd name="T54" fmla="*/ 141 w 177"/>
                <a:gd name="T55" fmla="*/ 47 h 164"/>
                <a:gd name="T56" fmla="*/ 118 w 177"/>
                <a:gd name="T57" fmla="*/ 23 h 164"/>
                <a:gd name="T58" fmla="*/ 141 w 177"/>
                <a:gd name="T59" fmla="*/ 0 h 164"/>
                <a:gd name="T60" fmla="*/ 165 w 177"/>
                <a:gd name="T61" fmla="*/ 23 h 164"/>
                <a:gd name="T62" fmla="*/ 141 w 177"/>
                <a:gd name="T63" fmla="*/ 47 h 164"/>
                <a:gd name="T64" fmla="*/ 159 w 177"/>
                <a:gd name="T65" fmla="*/ 94 h 164"/>
                <a:gd name="T66" fmla="*/ 146 w 177"/>
                <a:gd name="T67" fmla="*/ 94 h 164"/>
                <a:gd name="T68" fmla="*/ 122 w 177"/>
                <a:gd name="T69" fmla="*/ 82 h 164"/>
                <a:gd name="T70" fmla="*/ 130 w 177"/>
                <a:gd name="T71" fmla="*/ 59 h 164"/>
                <a:gd name="T72" fmla="*/ 129 w 177"/>
                <a:gd name="T73" fmla="*/ 52 h 164"/>
                <a:gd name="T74" fmla="*/ 141 w 177"/>
                <a:gd name="T75" fmla="*/ 55 h 164"/>
                <a:gd name="T76" fmla="*/ 165 w 177"/>
                <a:gd name="T77" fmla="*/ 47 h 164"/>
                <a:gd name="T78" fmla="*/ 177 w 177"/>
                <a:gd name="T79" fmla="*/ 79 h 164"/>
                <a:gd name="T80" fmla="*/ 159 w 177"/>
                <a:gd name="T81" fmla="*/ 9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7" h="164">
                  <a:moveTo>
                    <a:pt x="31" y="94"/>
                  </a:moveTo>
                  <a:cubicBezTo>
                    <a:pt x="19" y="94"/>
                    <a:pt x="19" y="94"/>
                    <a:pt x="19" y="94"/>
                  </a:cubicBezTo>
                  <a:cubicBezTo>
                    <a:pt x="9" y="94"/>
                    <a:pt x="1" y="89"/>
                    <a:pt x="1" y="79"/>
                  </a:cubicBezTo>
                  <a:cubicBezTo>
                    <a:pt x="1" y="72"/>
                    <a:pt x="0" y="47"/>
                    <a:pt x="12" y="47"/>
                  </a:cubicBezTo>
                  <a:cubicBezTo>
                    <a:pt x="14" y="47"/>
                    <a:pt x="24" y="55"/>
                    <a:pt x="36" y="55"/>
                  </a:cubicBezTo>
                  <a:cubicBezTo>
                    <a:pt x="40" y="55"/>
                    <a:pt x="44" y="54"/>
                    <a:pt x="48" y="52"/>
                  </a:cubicBezTo>
                  <a:cubicBezTo>
                    <a:pt x="48" y="54"/>
                    <a:pt x="48" y="57"/>
                    <a:pt x="48" y="59"/>
                  </a:cubicBezTo>
                  <a:cubicBezTo>
                    <a:pt x="48" y="67"/>
                    <a:pt x="50" y="75"/>
                    <a:pt x="55" y="82"/>
                  </a:cubicBezTo>
                  <a:cubicBezTo>
                    <a:pt x="46" y="82"/>
                    <a:pt x="37" y="86"/>
                    <a:pt x="31" y="94"/>
                  </a:cubicBezTo>
                  <a:close/>
                  <a:moveTo>
                    <a:pt x="36" y="47"/>
                  </a:moveTo>
                  <a:cubicBezTo>
                    <a:pt x="23" y="47"/>
                    <a:pt x="12" y="36"/>
                    <a:pt x="12" y="23"/>
                  </a:cubicBezTo>
                  <a:cubicBezTo>
                    <a:pt x="12" y="10"/>
                    <a:pt x="23" y="0"/>
                    <a:pt x="36" y="0"/>
                  </a:cubicBezTo>
                  <a:cubicBezTo>
                    <a:pt x="49" y="0"/>
                    <a:pt x="59" y="10"/>
                    <a:pt x="59" y="23"/>
                  </a:cubicBezTo>
                  <a:cubicBezTo>
                    <a:pt x="59" y="36"/>
                    <a:pt x="49" y="47"/>
                    <a:pt x="36" y="47"/>
                  </a:cubicBezTo>
                  <a:close/>
                  <a:moveTo>
                    <a:pt x="129" y="164"/>
                  </a:moveTo>
                  <a:cubicBezTo>
                    <a:pt x="49" y="164"/>
                    <a:pt x="49" y="164"/>
                    <a:pt x="49" y="164"/>
                  </a:cubicBezTo>
                  <a:cubicBezTo>
                    <a:pt x="34" y="164"/>
                    <a:pt x="24" y="155"/>
                    <a:pt x="24" y="140"/>
                  </a:cubicBezTo>
                  <a:cubicBezTo>
                    <a:pt x="24" y="120"/>
                    <a:pt x="29" y="88"/>
                    <a:pt x="56" y="88"/>
                  </a:cubicBezTo>
                  <a:cubicBezTo>
                    <a:pt x="59" y="88"/>
                    <a:pt x="70" y="101"/>
                    <a:pt x="89" y="101"/>
                  </a:cubicBezTo>
                  <a:cubicBezTo>
                    <a:pt x="107" y="101"/>
                    <a:pt x="118" y="88"/>
                    <a:pt x="121" y="88"/>
                  </a:cubicBezTo>
                  <a:cubicBezTo>
                    <a:pt x="148" y="88"/>
                    <a:pt x="153" y="120"/>
                    <a:pt x="153" y="140"/>
                  </a:cubicBezTo>
                  <a:cubicBezTo>
                    <a:pt x="153" y="155"/>
                    <a:pt x="143" y="164"/>
                    <a:pt x="129" y="164"/>
                  </a:cubicBezTo>
                  <a:close/>
                  <a:moveTo>
                    <a:pt x="89" y="94"/>
                  </a:moveTo>
                  <a:cubicBezTo>
                    <a:pt x="69" y="94"/>
                    <a:pt x="53" y="78"/>
                    <a:pt x="53" y="59"/>
                  </a:cubicBezTo>
                  <a:cubicBezTo>
                    <a:pt x="53" y="39"/>
                    <a:pt x="69" y="23"/>
                    <a:pt x="89" y="23"/>
                  </a:cubicBezTo>
                  <a:cubicBezTo>
                    <a:pt x="108" y="23"/>
                    <a:pt x="124" y="39"/>
                    <a:pt x="124" y="59"/>
                  </a:cubicBezTo>
                  <a:cubicBezTo>
                    <a:pt x="124" y="78"/>
                    <a:pt x="108" y="94"/>
                    <a:pt x="89" y="94"/>
                  </a:cubicBezTo>
                  <a:close/>
                  <a:moveTo>
                    <a:pt x="141" y="47"/>
                  </a:moveTo>
                  <a:cubicBezTo>
                    <a:pt x="128" y="47"/>
                    <a:pt x="118" y="36"/>
                    <a:pt x="118" y="23"/>
                  </a:cubicBezTo>
                  <a:cubicBezTo>
                    <a:pt x="118" y="10"/>
                    <a:pt x="128" y="0"/>
                    <a:pt x="141" y="0"/>
                  </a:cubicBezTo>
                  <a:cubicBezTo>
                    <a:pt x="154" y="0"/>
                    <a:pt x="165" y="10"/>
                    <a:pt x="165" y="23"/>
                  </a:cubicBezTo>
                  <a:cubicBezTo>
                    <a:pt x="165" y="36"/>
                    <a:pt x="154" y="47"/>
                    <a:pt x="141" y="47"/>
                  </a:cubicBezTo>
                  <a:close/>
                  <a:moveTo>
                    <a:pt x="159" y="94"/>
                  </a:moveTo>
                  <a:cubicBezTo>
                    <a:pt x="146" y="94"/>
                    <a:pt x="146" y="94"/>
                    <a:pt x="146" y="94"/>
                  </a:cubicBezTo>
                  <a:cubicBezTo>
                    <a:pt x="140" y="86"/>
                    <a:pt x="132" y="82"/>
                    <a:pt x="122" y="82"/>
                  </a:cubicBezTo>
                  <a:cubicBezTo>
                    <a:pt x="127" y="75"/>
                    <a:pt x="130" y="67"/>
                    <a:pt x="130" y="59"/>
                  </a:cubicBezTo>
                  <a:cubicBezTo>
                    <a:pt x="130" y="57"/>
                    <a:pt x="129" y="54"/>
                    <a:pt x="129" y="52"/>
                  </a:cubicBezTo>
                  <a:cubicBezTo>
                    <a:pt x="133" y="54"/>
                    <a:pt x="137" y="55"/>
                    <a:pt x="141" y="55"/>
                  </a:cubicBezTo>
                  <a:cubicBezTo>
                    <a:pt x="154" y="55"/>
                    <a:pt x="163" y="47"/>
                    <a:pt x="165" y="47"/>
                  </a:cubicBezTo>
                  <a:cubicBezTo>
                    <a:pt x="177" y="47"/>
                    <a:pt x="177" y="72"/>
                    <a:pt x="177" y="79"/>
                  </a:cubicBezTo>
                  <a:cubicBezTo>
                    <a:pt x="177" y="89"/>
                    <a:pt x="168" y="94"/>
                    <a:pt x="159" y="94"/>
                  </a:cubicBezTo>
                  <a:close/>
                </a:path>
              </a:pathLst>
            </a:custGeom>
            <a:solidFill>
              <a:schemeClr val="bg1"/>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13" name="Rectangle 4"/>
          <p:cNvSpPr txBox="1">
            <a:spLocks noChangeArrowheads="1"/>
          </p:cNvSpPr>
          <p:nvPr/>
        </p:nvSpPr>
        <p:spPr bwMode="auto">
          <a:xfrm>
            <a:off x="7001389" y="5386269"/>
            <a:ext cx="5235536" cy="342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algn="l"/>
            <a:r>
              <a:rPr lang="zh-CN" altLang="en-US" sz="2200" b="0" dirty="0" smtClean="0">
                <a:solidFill>
                  <a:schemeClr val="bg2">
                    <a:lumMod val="25000"/>
                  </a:schemeClr>
                </a:solidFill>
                <a:latin typeface="微软雅黑" panose="020B0503020204020204" pitchFamily="34" charset="-122"/>
                <a:ea typeface="微软雅黑" panose="020B0503020204020204" pitchFamily="34" charset="-122"/>
              </a:rPr>
              <a:t>李兴龙 </a:t>
            </a:r>
            <a:r>
              <a:rPr lang="en-US" altLang="zh-CN" sz="2200" b="0" dirty="0" smtClean="0">
                <a:solidFill>
                  <a:schemeClr val="bg2">
                    <a:lumMod val="25000"/>
                  </a:schemeClr>
                </a:solidFill>
                <a:latin typeface="微软雅黑" panose="020B0503020204020204" pitchFamily="34" charset="-122"/>
                <a:ea typeface="微软雅黑" panose="020B0503020204020204" pitchFamily="34" charset="-122"/>
              </a:rPr>
              <a:t>19931123701</a:t>
            </a:r>
            <a:endParaRPr lang="zh-CN" sz="2200" b="0" dirty="0">
              <a:solidFill>
                <a:schemeClr val="bg2">
                  <a:lumMod val="2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6" presetClass="entr" presetSubtype="0"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80">
                                          <p:stCondLst>
                                            <p:cond delay="0"/>
                                          </p:stCondLst>
                                        </p:cTn>
                                        <p:tgtEl>
                                          <p:spTgt spid="11"/>
                                        </p:tgtEl>
                                      </p:cBhvr>
                                    </p:animEffect>
                                    <p:anim calcmode="lin" valueType="num">
                                      <p:cBhvr>
                                        <p:cTn id="13"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18" dur="26">
                                          <p:stCondLst>
                                            <p:cond delay="650"/>
                                          </p:stCondLst>
                                        </p:cTn>
                                        <p:tgtEl>
                                          <p:spTgt spid="11"/>
                                        </p:tgtEl>
                                      </p:cBhvr>
                                      <p:to x="100000" y="60000"/>
                                    </p:animScale>
                                    <p:animScale>
                                      <p:cBhvr>
                                        <p:cTn id="19" dur="166" decel="50000">
                                          <p:stCondLst>
                                            <p:cond delay="676"/>
                                          </p:stCondLst>
                                        </p:cTn>
                                        <p:tgtEl>
                                          <p:spTgt spid="11"/>
                                        </p:tgtEl>
                                      </p:cBhvr>
                                      <p:to x="100000" y="100000"/>
                                    </p:animScale>
                                    <p:animScale>
                                      <p:cBhvr>
                                        <p:cTn id="20" dur="26">
                                          <p:stCondLst>
                                            <p:cond delay="1312"/>
                                          </p:stCondLst>
                                        </p:cTn>
                                        <p:tgtEl>
                                          <p:spTgt spid="11"/>
                                        </p:tgtEl>
                                      </p:cBhvr>
                                      <p:to x="100000" y="80000"/>
                                    </p:animScale>
                                    <p:animScale>
                                      <p:cBhvr>
                                        <p:cTn id="21" dur="166" decel="50000">
                                          <p:stCondLst>
                                            <p:cond delay="1338"/>
                                          </p:stCondLst>
                                        </p:cTn>
                                        <p:tgtEl>
                                          <p:spTgt spid="11"/>
                                        </p:tgtEl>
                                      </p:cBhvr>
                                      <p:to x="100000" y="100000"/>
                                    </p:animScale>
                                    <p:animScale>
                                      <p:cBhvr>
                                        <p:cTn id="22" dur="26">
                                          <p:stCondLst>
                                            <p:cond delay="1642"/>
                                          </p:stCondLst>
                                        </p:cTn>
                                        <p:tgtEl>
                                          <p:spTgt spid="11"/>
                                        </p:tgtEl>
                                      </p:cBhvr>
                                      <p:to x="100000" y="90000"/>
                                    </p:animScale>
                                    <p:animScale>
                                      <p:cBhvr>
                                        <p:cTn id="23" dur="166" decel="50000">
                                          <p:stCondLst>
                                            <p:cond delay="1668"/>
                                          </p:stCondLst>
                                        </p:cTn>
                                        <p:tgtEl>
                                          <p:spTgt spid="11"/>
                                        </p:tgtEl>
                                      </p:cBhvr>
                                      <p:to x="100000" y="100000"/>
                                    </p:animScale>
                                    <p:animScale>
                                      <p:cBhvr>
                                        <p:cTn id="24" dur="26">
                                          <p:stCondLst>
                                            <p:cond delay="1808"/>
                                          </p:stCondLst>
                                        </p:cTn>
                                        <p:tgtEl>
                                          <p:spTgt spid="11"/>
                                        </p:tgtEl>
                                      </p:cBhvr>
                                      <p:to x="100000" y="95000"/>
                                    </p:animScale>
                                    <p:animScale>
                                      <p:cBhvr>
                                        <p:cTn id="25" dur="166" decel="50000">
                                          <p:stCondLst>
                                            <p:cond delay="1834"/>
                                          </p:stCondLst>
                                        </p:cTn>
                                        <p:tgtEl>
                                          <p:spTgt spid="11"/>
                                        </p:tgtEl>
                                      </p:cBhvr>
                                      <p:to x="100000" y="100000"/>
                                    </p:animScale>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childTnLst>
                          </p:cTn>
                        </p:par>
                        <p:par>
                          <p:cTn id="30" fill="hold">
                            <p:stCondLst>
                              <p:cond delay="3000"/>
                            </p:stCondLst>
                            <p:childTnLst>
                              <p:par>
                                <p:cTn id="31" presetID="30" presetClass="entr" presetSubtype="0" fill="hold"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400" decel="100000"/>
                                        <p:tgtEl>
                                          <p:spTgt spid="7"/>
                                        </p:tgtEl>
                                      </p:cBhvr>
                                    </p:animEffect>
                                    <p:anim calcmode="lin" valueType="num">
                                      <p:cBhvr>
                                        <p:cTn id="34" dur="400" decel="100000" fill="hold"/>
                                        <p:tgtEl>
                                          <p:spTgt spid="7"/>
                                        </p:tgtEl>
                                        <p:attrNameLst>
                                          <p:attrName>style.rotation</p:attrName>
                                        </p:attrNameLst>
                                      </p:cBhvr>
                                      <p:tavLst>
                                        <p:tav tm="0">
                                          <p:val>
                                            <p:fltVal val="-90"/>
                                          </p:val>
                                        </p:tav>
                                        <p:tav tm="100000">
                                          <p:val>
                                            <p:fltVal val="0"/>
                                          </p:val>
                                        </p:tav>
                                      </p:tavLst>
                                    </p:anim>
                                    <p:anim calcmode="lin" valueType="num">
                                      <p:cBhvr>
                                        <p:cTn id="35" dur="400" decel="100000" fill="hold"/>
                                        <p:tgtEl>
                                          <p:spTgt spid="7"/>
                                        </p:tgtEl>
                                        <p:attrNameLst>
                                          <p:attrName>ppt_x</p:attrName>
                                        </p:attrNameLst>
                                      </p:cBhvr>
                                      <p:tavLst>
                                        <p:tav tm="0">
                                          <p:val>
                                            <p:strVal val="#ppt_x+0.4"/>
                                          </p:val>
                                        </p:tav>
                                        <p:tav tm="100000">
                                          <p:val>
                                            <p:strVal val="#ppt_x-0.05"/>
                                          </p:val>
                                        </p:tav>
                                      </p:tavLst>
                                    </p:anim>
                                    <p:anim calcmode="lin" valueType="num">
                                      <p:cBhvr>
                                        <p:cTn id="36" dur="400" decel="100000" fill="hold"/>
                                        <p:tgtEl>
                                          <p:spTgt spid="7"/>
                                        </p:tgtEl>
                                        <p:attrNameLst>
                                          <p:attrName>ppt_y</p:attrName>
                                        </p:attrNameLst>
                                      </p:cBhvr>
                                      <p:tavLst>
                                        <p:tav tm="0">
                                          <p:val>
                                            <p:strVal val="#ppt_y-0.4"/>
                                          </p:val>
                                        </p:tav>
                                        <p:tav tm="100000">
                                          <p:val>
                                            <p:strVal val="#ppt_y+0.1"/>
                                          </p:val>
                                        </p:tav>
                                      </p:tavLst>
                                    </p:anim>
                                    <p:anim calcmode="lin" valueType="num">
                                      <p:cBhvr>
                                        <p:cTn id="37" dur="100" accel="100000" fill="hold">
                                          <p:stCondLst>
                                            <p:cond delay="400"/>
                                          </p:stCondLst>
                                        </p:cTn>
                                        <p:tgtEl>
                                          <p:spTgt spid="7"/>
                                        </p:tgtEl>
                                        <p:attrNameLst>
                                          <p:attrName>ppt_x</p:attrName>
                                        </p:attrNameLst>
                                      </p:cBhvr>
                                      <p:tavLst>
                                        <p:tav tm="0">
                                          <p:val>
                                            <p:strVal val="#ppt_x-0.05"/>
                                          </p:val>
                                        </p:tav>
                                        <p:tav tm="100000">
                                          <p:val>
                                            <p:strVal val="#ppt_x"/>
                                          </p:val>
                                        </p:tav>
                                      </p:tavLst>
                                    </p:anim>
                                    <p:anim calcmode="lin" valueType="num">
                                      <p:cBhvr>
                                        <p:cTn id="38" dur="100" accel="100000" fill="hold">
                                          <p:stCondLst>
                                            <p:cond delay="400"/>
                                          </p:stCondLst>
                                        </p:cTn>
                                        <p:tgtEl>
                                          <p:spTgt spid="7"/>
                                        </p:tgtEl>
                                        <p:attrNameLst>
                                          <p:attrName>ppt_y</p:attrName>
                                        </p:attrNameLst>
                                      </p:cBhvr>
                                      <p:tavLst>
                                        <p:tav tm="0">
                                          <p:val>
                                            <p:strVal val="#ppt_y+0.1"/>
                                          </p:val>
                                        </p:tav>
                                        <p:tav tm="100000">
                                          <p:val>
                                            <p:strVal val="#ppt_y"/>
                                          </p:val>
                                        </p:tav>
                                      </p:tavLst>
                                    </p:anim>
                                  </p:childTnLst>
                                </p:cTn>
                              </p:par>
                            </p:childTnLst>
                          </p:cTn>
                        </p:par>
                        <p:par>
                          <p:cTn id="39" fill="hold">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left)">
                                      <p:cBhvr>
                                        <p:cTn id="4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4"/>
          <p:cNvSpPr txBox="1"/>
          <p:nvPr/>
        </p:nvSpPr>
        <p:spPr>
          <a:xfrm>
            <a:off x="1106805" y="523875"/>
            <a:ext cx="5201285" cy="47371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rgbClr val="3B3838"/>
                </a:solidFill>
                <a:latin typeface="Impact MT Std" pitchFamily="34" charset="0"/>
                <a:ea typeface="微软雅黑" panose="020B0503020204020204" pitchFamily="34" charset="-122"/>
              </a:rPr>
              <a:t>产品展示</a:t>
            </a:r>
            <a:r>
              <a:rPr lang="en-US" altLang="zh-CN" sz="2400" b="1" dirty="0">
                <a:solidFill>
                  <a:srgbClr val="3B3838"/>
                </a:solidFill>
                <a:latin typeface="Impact MT Std" pitchFamily="34" charset="0"/>
                <a:ea typeface="微软雅黑" panose="020B0503020204020204" pitchFamily="34" charset="-122"/>
              </a:rPr>
              <a:t>-AR</a:t>
            </a:r>
            <a:r>
              <a:rPr lang="zh-CN" altLang="en-US" sz="2400" b="1" dirty="0">
                <a:solidFill>
                  <a:srgbClr val="3B3838"/>
                </a:solidFill>
                <a:latin typeface="Impact MT Std" pitchFamily="34" charset="0"/>
                <a:ea typeface="微软雅黑" panose="020B0503020204020204" pitchFamily="34" charset="-122"/>
              </a:rPr>
              <a:t>眼镜应用</a:t>
            </a:r>
            <a:r>
              <a:rPr lang="en-US" altLang="zh-CN" sz="2400" b="1" dirty="0">
                <a:solidFill>
                  <a:srgbClr val="3B3838"/>
                </a:solidFill>
                <a:latin typeface="Impact MT Std" pitchFamily="34" charset="0"/>
                <a:ea typeface="微软雅黑" panose="020B0503020204020204" pitchFamily="34" charset="-122"/>
              </a:rPr>
              <a:t>-</a:t>
            </a:r>
            <a:r>
              <a:rPr lang="zh-CN" altLang="en-US" sz="2400" b="1" dirty="0">
                <a:solidFill>
                  <a:srgbClr val="3B3838"/>
                </a:solidFill>
                <a:latin typeface="Impact MT Std" pitchFamily="34" charset="0"/>
                <a:ea typeface="微软雅黑" panose="020B0503020204020204" pitchFamily="34" charset="-122"/>
              </a:rPr>
              <a:t>执行回仓任务</a:t>
            </a:r>
            <a:endParaRPr lang="en-US" altLang="zh-CN" sz="2400" b="1" dirty="0">
              <a:solidFill>
                <a:srgbClr val="3B3838"/>
              </a:solidFill>
              <a:latin typeface="Impact MT Std" pitchFamily="34" charset="0"/>
              <a:ea typeface="微软雅黑" panose="020B0503020204020204" pitchFamily="34" charset="-122"/>
            </a:endParaRPr>
          </a:p>
          <a:p>
            <a:pPr algn="l"/>
            <a:r>
              <a:rPr lang="en-US" altLang="zh-CN" sz="1400" b="1" dirty="0" smtClean="0">
                <a:solidFill>
                  <a:srgbClr val="3B3838"/>
                </a:solidFill>
                <a:latin typeface="Impact MT Std" pitchFamily="34" charset="0"/>
                <a:ea typeface="微软雅黑" panose="020B0503020204020204" pitchFamily="34" charset="-122"/>
              </a:rPr>
              <a:t>PRODUCT </a:t>
            </a:r>
            <a:r>
              <a:rPr lang="en-US" altLang="zh-CN" sz="1400" b="1" dirty="0">
                <a:solidFill>
                  <a:srgbClr val="3B3838"/>
                </a:solidFill>
                <a:latin typeface="Impact MT Std" pitchFamily="34" charset="0"/>
                <a:ea typeface="微软雅黑" panose="020B0503020204020204" pitchFamily="34" charset="-122"/>
              </a:rPr>
              <a:t>FEATURES</a:t>
            </a:r>
            <a:endParaRPr lang="zh-CN" altLang="en-US" sz="1400" b="1" dirty="0">
              <a:solidFill>
                <a:srgbClr val="3B3838"/>
              </a:solidFill>
              <a:latin typeface="Impact MT Std" pitchFamily="34" charset="0"/>
              <a:ea typeface="微软雅黑" panose="020B0503020204020204" pitchFamily="34" charset="-122"/>
            </a:endParaRPr>
          </a:p>
          <a:p>
            <a:pPr algn="l"/>
            <a:endParaRPr lang="zh-CN" altLang="en-US" sz="2400" b="1" dirty="0" smtClean="0">
              <a:solidFill>
                <a:srgbClr val="3F3F3F"/>
              </a:solidFill>
              <a:latin typeface="Impact MT Std" pitchFamily="34" charset="0"/>
              <a:ea typeface="微软雅黑" panose="020B0503020204020204" pitchFamily="34" charset="-122"/>
            </a:endParaRPr>
          </a:p>
        </p:txBody>
      </p:sp>
      <p:sp>
        <p:nvSpPr>
          <p:cNvPr id="5" name="KSO_Shape"/>
          <p:cNvSpPr/>
          <p:nvPr/>
        </p:nvSpPr>
        <p:spPr bwMode="auto">
          <a:xfrm>
            <a:off x="418246" y="198761"/>
            <a:ext cx="726455" cy="719192"/>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chemeClr val="bg1">
                  <a:lumMod val="95000"/>
                </a:schemeClr>
              </a:solidFill>
              <a:ea typeface="宋体" panose="02010600030101010101" pitchFamily="2" charset="-122"/>
            </a:endParaRPr>
          </a:p>
        </p:txBody>
      </p:sp>
      <p:pic>
        <p:nvPicPr>
          <p:cNvPr id="2" name="图片 1" descr="D:\工作\微草-河北天工\云仓储管理系统\资料\PPT产品配图\AR模拟视图.jpgAR模拟视图"/>
          <p:cNvPicPr>
            <a:picLocks noChangeAspect="1"/>
          </p:cNvPicPr>
          <p:nvPr/>
        </p:nvPicPr>
        <p:blipFill>
          <a:blip r:embed="rId2"/>
          <a:srcRect/>
          <a:stretch>
            <a:fillRect/>
          </a:stretch>
        </p:blipFill>
        <p:spPr>
          <a:xfrm>
            <a:off x="1400175" y="1129983"/>
            <a:ext cx="9269730" cy="521398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4"/>
          <p:cNvSpPr txBox="1"/>
          <p:nvPr/>
        </p:nvSpPr>
        <p:spPr>
          <a:xfrm>
            <a:off x="1106805" y="523875"/>
            <a:ext cx="6184900" cy="47371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rgbClr val="3B3838"/>
                </a:solidFill>
                <a:latin typeface="Impact MT Std" pitchFamily="34" charset="0"/>
                <a:ea typeface="微软雅黑" panose="020B0503020204020204" pitchFamily="34" charset="-122"/>
              </a:rPr>
              <a:t>产品展示</a:t>
            </a:r>
            <a:r>
              <a:rPr lang="en-US" altLang="zh-CN" sz="2400" b="1" dirty="0">
                <a:solidFill>
                  <a:srgbClr val="3B3838"/>
                </a:solidFill>
                <a:latin typeface="Impact MT Std" pitchFamily="34" charset="0"/>
                <a:ea typeface="微软雅黑" panose="020B0503020204020204" pitchFamily="34" charset="-122"/>
              </a:rPr>
              <a:t>-</a:t>
            </a:r>
            <a:r>
              <a:rPr lang="zh-CN" altLang="en-US" sz="2400" b="1" dirty="0">
                <a:solidFill>
                  <a:srgbClr val="3B3838"/>
                </a:solidFill>
                <a:latin typeface="Impact MT Std" pitchFamily="34" charset="0"/>
                <a:ea typeface="微软雅黑" panose="020B0503020204020204" pitchFamily="34" charset="-122"/>
              </a:rPr>
              <a:t>任务中</a:t>
            </a:r>
            <a:r>
              <a:rPr lang="en-US" altLang="zh-CN" sz="2400" b="1" dirty="0">
                <a:solidFill>
                  <a:srgbClr val="3B3838"/>
                </a:solidFill>
                <a:latin typeface="Impact MT Std" pitchFamily="34" charset="0"/>
                <a:ea typeface="微软雅黑" panose="020B0503020204020204" pitchFamily="34" charset="-122"/>
              </a:rPr>
              <a:t>AR</a:t>
            </a:r>
            <a:r>
              <a:rPr lang="zh-CN" altLang="en-US" sz="2400" b="1" dirty="0">
                <a:solidFill>
                  <a:srgbClr val="3B3838"/>
                </a:solidFill>
                <a:latin typeface="Impact MT Std" pitchFamily="34" charset="0"/>
                <a:ea typeface="微软雅黑" panose="020B0503020204020204" pitchFamily="34" charset="-122"/>
              </a:rPr>
              <a:t>眼镜信息采集</a:t>
            </a:r>
            <a:r>
              <a:rPr lang="en-US" altLang="zh-CN" sz="2400" b="1" dirty="0">
                <a:solidFill>
                  <a:srgbClr val="3B3838"/>
                </a:solidFill>
                <a:latin typeface="Impact MT Std" pitchFamily="34" charset="0"/>
                <a:ea typeface="微软雅黑" panose="020B0503020204020204" pitchFamily="34" charset="-122"/>
              </a:rPr>
              <a:t> </a:t>
            </a:r>
            <a:r>
              <a:rPr lang="zh-CN" altLang="en-US" sz="2400" b="1" dirty="0">
                <a:solidFill>
                  <a:srgbClr val="3B3838"/>
                </a:solidFill>
                <a:latin typeface="Impact MT Std" pitchFamily="34" charset="0"/>
                <a:ea typeface="微软雅黑" panose="020B0503020204020204" pitchFamily="34" charset="-122"/>
              </a:rPr>
              <a:t>质检过程</a:t>
            </a:r>
          </a:p>
          <a:p>
            <a:pPr algn="l"/>
            <a:r>
              <a:rPr lang="en-US" altLang="zh-CN" sz="1400" b="1" dirty="0" smtClean="0">
                <a:solidFill>
                  <a:srgbClr val="3B3838"/>
                </a:solidFill>
                <a:latin typeface="Impact MT Std" pitchFamily="34" charset="0"/>
                <a:ea typeface="微软雅黑" panose="020B0503020204020204" pitchFamily="34" charset="-122"/>
              </a:rPr>
              <a:t>PRODUCT </a:t>
            </a:r>
            <a:r>
              <a:rPr lang="en-US" altLang="zh-CN" sz="1400" b="1" dirty="0">
                <a:solidFill>
                  <a:srgbClr val="3B3838"/>
                </a:solidFill>
                <a:latin typeface="Impact MT Std" pitchFamily="34" charset="0"/>
                <a:ea typeface="微软雅黑" panose="020B0503020204020204" pitchFamily="34" charset="-122"/>
              </a:rPr>
              <a:t>FEATURES</a:t>
            </a:r>
            <a:endParaRPr lang="zh-CN" altLang="en-US" sz="1400" b="1" dirty="0">
              <a:solidFill>
                <a:srgbClr val="3B3838"/>
              </a:solidFill>
              <a:latin typeface="Impact MT Std" pitchFamily="34" charset="0"/>
              <a:ea typeface="微软雅黑" panose="020B0503020204020204" pitchFamily="34" charset="-122"/>
            </a:endParaRPr>
          </a:p>
          <a:p>
            <a:pPr algn="l"/>
            <a:endParaRPr lang="zh-CN" altLang="en-US" sz="2400" b="1" dirty="0" smtClean="0">
              <a:solidFill>
                <a:srgbClr val="3F3F3F"/>
              </a:solidFill>
              <a:latin typeface="Impact MT Std" pitchFamily="34" charset="0"/>
              <a:ea typeface="微软雅黑" panose="020B0503020204020204" pitchFamily="34" charset="-122"/>
            </a:endParaRPr>
          </a:p>
        </p:txBody>
      </p:sp>
      <p:sp>
        <p:nvSpPr>
          <p:cNvPr id="5" name="KSO_Shape"/>
          <p:cNvSpPr/>
          <p:nvPr/>
        </p:nvSpPr>
        <p:spPr bwMode="auto">
          <a:xfrm>
            <a:off x="418246" y="198761"/>
            <a:ext cx="726455" cy="719192"/>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chemeClr val="bg1">
                  <a:lumMod val="95000"/>
                </a:schemeClr>
              </a:solidFill>
              <a:ea typeface="宋体" panose="02010600030101010101" pitchFamily="2" charset="-122"/>
            </a:endParaRPr>
          </a:p>
        </p:txBody>
      </p:sp>
      <p:pic>
        <p:nvPicPr>
          <p:cNvPr id="2" name="图片 1" descr="D:\工作\微草-河北天工\云仓储管理系统\资料\PPT产品配图\Web 1920 – 3.pngWeb 1920 – 3"/>
          <p:cNvPicPr>
            <a:picLocks noChangeAspect="1"/>
          </p:cNvPicPr>
          <p:nvPr/>
        </p:nvPicPr>
        <p:blipFill>
          <a:blip r:embed="rId2"/>
          <a:srcRect/>
          <a:stretch>
            <a:fillRect/>
          </a:stretch>
        </p:blipFill>
        <p:spPr>
          <a:xfrm>
            <a:off x="823595" y="309880"/>
            <a:ext cx="10708640" cy="713295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4"/>
          <p:cNvSpPr txBox="1"/>
          <p:nvPr/>
        </p:nvSpPr>
        <p:spPr>
          <a:xfrm>
            <a:off x="1106805" y="523875"/>
            <a:ext cx="6144895" cy="47371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rgbClr val="3B3838"/>
                </a:solidFill>
                <a:latin typeface="Impact MT Std" pitchFamily="34" charset="0"/>
                <a:ea typeface="微软雅黑" panose="020B0503020204020204" pitchFamily="34" charset="-122"/>
              </a:rPr>
              <a:t>产品展示</a:t>
            </a:r>
            <a:r>
              <a:rPr lang="en-US" altLang="zh-CN" sz="2400" b="1" dirty="0">
                <a:solidFill>
                  <a:srgbClr val="3B3838"/>
                </a:solidFill>
                <a:latin typeface="Impact MT Std" pitchFamily="34" charset="0"/>
                <a:ea typeface="微软雅黑" panose="020B0503020204020204" pitchFamily="34" charset="-122"/>
              </a:rPr>
              <a:t>-</a:t>
            </a:r>
            <a:r>
              <a:rPr lang="zh-CN" altLang="en-US" sz="2400" b="1" dirty="0">
                <a:solidFill>
                  <a:srgbClr val="3B3838"/>
                </a:solidFill>
                <a:latin typeface="Impact MT Std" pitchFamily="34" charset="0"/>
                <a:ea typeface="微软雅黑" panose="020B0503020204020204" pitchFamily="34" charset="-122"/>
              </a:rPr>
              <a:t>入库完成</a:t>
            </a:r>
            <a:r>
              <a:rPr lang="en-US" altLang="zh-CN" sz="2400" b="1" dirty="0">
                <a:solidFill>
                  <a:srgbClr val="3B3838"/>
                </a:solidFill>
                <a:latin typeface="Impact MT Std" pitchFamily="34" charset="0"/>
                <a:ea typeface="微软雅黑" panose="020B0503020204020204" pitchFamily="34" charset="-122"/>
              </a:rPr>
              <a:t> </a:t>
            </a:r>
            <a:r>
              <a:rPr lang="zh-CN" altLang="en-US" sz="2400" b="1" dirty="0">
                <a:solidFill>
                  <a:srgbClr val="3B3838"/>
                </a:solidFill>
                <a:latin typeface="Impact MT Std" pitchFamily="34" charset="0"/>
                <a:ea typeface="微软雅黑" panose="020B0503020204020204" pitchFamily="34" charset="-122"/>
              </a:rPr>
              <a:t>生成回收报告</a:t>
            </a:r>
            <a:endParaRPr lang="en-US" altLang="zh-CN" sz="2400" b="1" dirty="0">
              <a:solidFill>
                <a:srgbClr val="3B3838"/>
              </a:solidFill>
              <a:latin typeface="Impact MT Std" pitchFamily="34" charset="0"/>
              <a:ea typeface="微软雅黑" panose="020B0503020204020204" pitchFamily="34" charset="-122"/>
            </a:endParaRPr>
          </a:p>
          <a:p>
            <a:pPr algn="l"/>
            <a:r>
              <a:rPr lang="en-US" altLang="zh-CN" sz="1400" b="1" dirty="0" smtClean="0">
                <a:solidFill>
                  <a:srgbClr val="3B3838"/>
                </a:solidFill>
                <a:latin typeface="Impact MT Std" pitchFamily="34" charset="0"/>
                <a:ea typeface="微软雅黑" panose="020B0503020204020204" pitchFamily="34" charset="-122"/>
              </a:rPr>
              <a:t>PRODUCT </a:t>
            </a:r>
            <a:r>
              <a:rPr lang="en-US" altLang="zh-CN" sz="1400" b="1" dirty="0">
                <a:solidFill>
                  <a:srgbClr val="3B3838"/>
                </a:solidFill>
                <a:latin typeface="Impact MT Std" pitchFamily="34" charset="0"/>
                <a:ea typeface="微软雅黑" panose="020B0503020204020204" pitchFamily="34" charset="-122"/>
              </a:rPr>
              <a:t>FEATURES</a:t>
            </a:r>
            <a:endParaRPr lang="zh-CN" altLang="en-US" sz="1400" b="1" dirty="0">
              <a:solidFill>
                <a:srgbClr val="3B3838"/>
              </a:solidFill>
              <a:latin typeface="Impact MT Std" pitchFamily="34" charset="0"/>
              <a:ea typeface="微软雅黑" panose="020B0503020204020204" pitchFamily="34" charset="-122"/>
            </a:endParaRPr>
          </a:p>
          <a:p>
            <a:pPr algn="l"/>
            <a:endParaRPr lang="zh-CN" altLang="en-US" sz="2400" b="1" dirty="0" smtClean="0">
              <a:solidFill>
                <a:srgbClr val="3F3F3F"/>
              </a:solidFill>
              <a:latin typeface="Impact MT Std" pitchFamily="34" charset="0"/>
              <a:ea typeface="微软雅黑" panose="020B0503020204020204" pitchFamily="34" charset="-122"/>
            </a:endParaRPr>
          </a:p>
        </p:txBody>
      </p:sp>
      <p:sp>
        <p:nvSpPr>
          <p:cNvPr id="5" name="KSO_Shape"/>
          <p:cNvSpPr/>
          <p:nvPr/>
        </p:nvSpPr>
        <p:spPr bwMode="auto">
          <a:xfrm>
            <a:off x="418246" y="198761"/>
            <a:ext cx="726455" cy="719192"/>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chemeClr val="bg1">
                  <a:lumMod val="95000"/>
                </a:schemeClr>
              </a:solidFill>
              <a:ea typeface="宋体" panose="02010600030101010101" pitchFamily="2" charset="-122"/>
            </a:endParaRPr>
          </a:p>
        </p:txBody>
      </p:sp>
      <p:pic>
        <p:nvPicPr>
          <p:cNvPr id="2" name="图片 1" descr="D:\工作\微草-河北天工\云仓储管理系统\资料\PPT产品配图\Web 1920 – 4.pngWeb 1920 – 4"/>
          <p:cNvPicPr>
            <a:picLocks noChangeAspect="1"/>
          </p:cNvPicPr>
          <p:nvPr/>
        </p:nvPicPr>
        <p:blipFill>
          <a:blip r:embed="rId2"/>
          <a:srcRect/>
          <a:stretch>
            <a:fillRect/>
          </a:stretch>
        </p:blipFill>
        <p:spPr>
          <a:xfrm>
            <a:off x="803910" y="267335"/>
            <a:ext cx="10373360" cy="6909435"/>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4"/>
          <p:cNvSpPr txBox="1"/>
          <p:nvPr/>
        </p:nvSpPr>
        <p:spPr>
          <a:xfrm>
            <a:off x="1106805" y="523875"/>
            <a:ext cx="5516245" cy="47371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rgbClr val="3B3838"/>
                </a:solidFill>
                <a:latin typeface="Impact MT Std" pitchFamily="34" charset="0"/>
                <a:ea typeface="微软雅黑" panose="020B0503020204020204" pitchFamily="34" charset="-122"/>
              </a:rPr>
              <a:t>产品展示</a:t>
            </a:r>
            <a:r>
              <a:rPr lang="en-US" altLang="zh-CN" sz="2400" b="1" dirty="0">
                <a:solidFill>
                  <a:srgbClr val="3B3838"/>
                </a:solidFill>
                <a:latin typeface="Impact MT Std" pitchFamily="34" charset="0"/>
                <a:ea typeface="微软雅黑" panose="020B0503020204020204" pitchFamily="34" charset="-122"/>
              </a:rPr>
              <a:t>-</a:t>
            </a:r>
            <a:r>
              <a:rPr lang="zh-CN" altLang="en-US" sz="2400" b="1" dirty="0">
                <a:solidFill>
                  <a:srgbClr val="3B3838"/>
                </a:solidFill>
                <a:latin typeface="Impact MT Std" pitchFamily="34" charset="0"/>
                <a:ea typeface="微软雅黑" panose="020B0503020204020204" pitchFamily="34" charset="-122"/>
              </a:rPr>
              <a:t>仓库实时监控系统</a:t>
            </a:r>
          </a:p>
          <a:p>
            <a:pPr algn="l"/>
            <a:r>
              <a:rPr lang="en-US" altLang="zh-CN" sz="1400" b="1" dirty="0" smtClean="0">
                <a:solidFill>
                  <a:srgbClr val="3B3838"/>
                </a:solidFill>
                <a:latin typeface="Impact MT Std" pitchFamily="34" charset="0"/>
                <a:ea typeface="微软雅黑" panose="020B0503020204020204" pitchFamily="34" charset="-122"/>
              </a:rPr>
              <a:t>PRODUCT </a:t>
            </a:r>
            <a:r>
              <a:rPr lang="en-US" altLang="zh-CN" sz="1400" b="1" dirty="0">
                <a:solidFill>
                  <a:srgbClr val="3B3838"/>
                </a:solidFill>
                <a:latin typeface="Impact MT Std" pitchFamily="34" charset="0"/>
                <a:ea typeface="微软雅黑" panose="020B0503020204020204" pitchFamily="34" charset="-122"/>
              </a:rPr>
              <a:t>FEATURES</a:t>
            </a:r>
            <a:endParaRPr lang="zh-CN" altLang="en-US" sz="1400" b="1" dirty="0">
              <a:solidFill>
                <a:srgbClr val="3B3838"/>
              </a:solidFill>
              <a:latin typeface="Impact MT Std" pitchFamily="34" charset="0"/>
              <a:ea typeface="微软雅黑" panose="020B0503020204020204" pitchFamily="34" charset="-122"/>
            </a:endParaRPr>
          </a:p>
          <a:p>
            <a:pPr algn="l"/>
            <a:endParaRPr lang="zh-CN" altLang="en-US" sz="2400" b="1" dirty="0" smtClean="0">
              <a:solidFill>
                <a:srgbClr val="3F3F3F"/>
              </a:solidFill>
              <a:latin typeface="Impact MT Std" pitchFamily="34" charset="0"/>
              <a:ea typeface="微软雅黑" panose="020B0503020204020204" pitchFamily="34" charset="-122"/>
            </a:endParaRPr>
          </a:p>
        </p:txBody>
      </p:sp>
      <p:sp>
        <p:nvSpPr>
          <p:cNvPr id="5" name="KSO_Shape"/>
          <p:cNvSpPr/>
          <p:nvPr/>
        </p:nvSpPr>
        <p:spPr bwMode="auto">
          <a:xfrm>
            <a:off x="418246" y="198761"/>
            <a:ext cx="726455" cy="719192"/>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chemeClr val="bg1">
                  <a:lumMod val="95000"/>
                </a:schemeClr>
              </a:solidFill>
              <a:ea typeface="宋体" panose="02010600030101010101" pitchFamily="2" charset="-122"/>
            </a:endParaRPr>
          </a:p>
        </p:txBody>
      </p:sp>
      <p:pic>
        <p:nvPicPr>
          <p:cNvPr id="2" name="图片 1" descr="D:\工作\微草-河北天工\云仓储管理系统\资料\PPT产品配图\Web 1920 – 2.pngWeb 1920 – 2"/>
          <p:cNvPicPr>
            <a:picLocks noChangeAspect="1"/>
          </p:cNvPicPr>
          <p:nvPr/>
        </p:nvPicPr>
        <p:blipFill>
          <a:blip r:embed="rId2"/>
          <a:srcRect/>
          <a:stretch>
            <a:fillRect/>
          </a:stretch>
        </p:blipFill>
        <p:spPr>
          <a:xfrm>
            <a:off x="812483" y="273368"/>
            <a:ext cx="10708005" cy="713232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4"/>
          <p:cNvSpPr txBox="1"/>
          <p:nvPr/>
        </p:nvSpPr>
        <p:spPr>
          <a:xfrm>
            <a:off x="1100364" y="516793"/>
            <a:ext cx="42484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smtClean="0">
                <a:solidFill>
                  <a:srgbClr val="3F3F3F"/>
                </a:solidFill>
                <a:latin typeface="Impact MT Std" pitchFamily="34" charset="0"/>
                <a:ea typeface="微软雅黑" panose="020B0503020204020204" pitchFamily="34" charset="-122"/>
              </a:rPr>
              <a:t>我们的优势</a:t>
            </a:r>
            <a:endParaRPr lang="en-US" altLang="zh-CN" sz="2400" b="1" dirty="0" smtClean="0">
              <a:solidFill>
                <a:srgbClr val="3F3F3F"/>
              </a:solidFill>
              <a:latin typeface="Impact MT Std" pitchFamily="34" charset="0"/>
              <a:ea typeface="微软雅黑" panose="020B0503020204020204" pitchFamily="34" charset="-122"/>
            </a:endParaRPr>
          </a:p>
          <a:p>
            <a:pPr algn="l"/>
            <a:r>
              <a:rPr lang="en-US" altLang="zh-CN" sz="1400" b="1" dirty="0">
                <a:solidFill>
                  <a:srgbClr val="3F3F3F"/>
                </a:solidFill>
                <a:latin typeface="Impact MT Std" pitchFamily="34" charset="0"/>
                <a:ea typeface="微软雅黑" panose="020B0503020204020204" pitchFamily="34" charset="-122"/>
              </a:rPr>
              <a:t>OUR ADVANTAGES</a:t>
            </a:r>
            <a:endParaRPr lang="zh-CN" altLang="en-US" sz="1400" b="1" dirty="0">
              <a:solidFill>
                <a:srgbClr val="3F3F3F"/>
              </a:solidFill>
              <a:latin typeface="Impact MT Std" pitchFamily="34" charset="0"/>
              <a:ea typeface="微软雅黑" panose="020B0503020204020204" pitchFamily="34" charset="-122"/>
            </a:endParaRPr>
          </a:p>
          <a:p>
            <a:pPr algn="l"/>
            <a:endParaRPr lang="zh-CN" altLang="en-US" sz="2400" b="1" dirty="0" smtClean="0">
              <a:solidFill>
                <a:srgbClr val="3F3F3F"/>
              </a:solidFill>
              <a:latin typeface="Impact MT Std" pitchFamily="34" charset="0"/>
              <a:ea typeface="微软雅黑" panose="020B0503020204020204" pitchFamily="34" charset="-122"/>
            </a:endParaRPr>
          </a:p>
        </p:txBody>
      </p:sp>
      <p:sp>
        <p:nvSpPr>
          <p:cNvPr id="5" name="KSO_Shape"/>
          <p:cNvSpPr/>
          <p:nvPr/>
        </p:nvSpPr>
        <p:spPr bwMode="auto">
          <a:xfrm>
            <a:off x="462584" y="327266"/>
            <a:ext cx="637780" cy="54317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7" name="Group 4"/>
          <p:cNvGrpSpPr>
            <a:grpSpLocks noChangeAspect="1"/>
          </p:cNvGrpSpPr>
          <p:nvPr/>
        </p:nvGrpSpPr>
        <p:grpSpPr bwMode="auto">
          <a:xfrm rot="4052228">
            <a:off x="5149556" y="2159853"/>
            <a:ext cx="1678351" cy="3216463"/>
            <a:chOff x="3096" y="739"/>
            <a:chExt cx="1484" cy="2844"/>
          </a:xfrm>
        </p:grpSpPr>
        <p:sp>
          <p:nvSpPr>
            <p:cNvPr id="9" name="Freeform 5"/>
            <p:cNvSpPr/>
            <p:nvPr/>
          </p:nvSpPr>
          <p:spPr bwMode="auto">
            <a:xfrm>
              <a:off x="3096" y="2030"/>
              <a:ext cx="368" cy="855"/>
            </a:xfrm>
            <a:custGeom>
              <a:avLst/>
              <a:gdLst>
                <a:gd name="T0" fmla="*/ 143 w 155"/>
                <a:gd name="T1" fmla="*/ 0 h 361"/>
                <a:gd name="T2" fmla="*/ 9 w 155"/>
                <a:gd name="T3" fmla="*/ 62 h 361"/>
                <a:gd name="T4" fmla="*/ 23 w 155"/>
                <a:gd name="T5" fmla="*/ 361 h 361"/>
                <a:gd name="T6" fmla="*/ 155 w 155"/>
                <a:gd name="T7" fmla="*/ 88 h 361"/>
                <a:gd name="T8" fmla="*/ 143 w 155"/>
                <a:gd name="T9" fmla="*/ 0 h 361"/>
              </a:gdLst>
              <a:ahLst/>
              <a:cxnLst>
                <a:cxn ang="0">
                  <a:pos x="T0" y="T1"/>
                </a:cxn>
                <a:cxn ang="0">
                  <a:pos x="T2" y="T3"/>
                </a:cxn>
                <a:cxn ang="0">
                  <a:pos x="T4" y="T5"/>
                </a:cxn>
                <a:cxn ang="0">
                  <a:pos x="T6" y="T7"/>
                </a:cxn>
                <a:cxn ang="0">
                  <a:pos x="T8" y="T9"/>
                </a:cxn>
              </a:cxnLst>
              <a:rect l="0" t="0" r="r" b="b"/>
              <a:pathLst>
                <a:path w="155" h="361">
                  <a:moveTo>
                    <a:pt x="143" y="0"/>
                  </a:moveTo>
                  <a:cubicBezTo>
                    <a:pt x="105" y="0"/>
                    <a:pt x="57" y="21"/>
                    <a:pt x="9" y="62"/>
                  </a:cubicBezTo>
                  <a:cubicBezTo>
                    <a:pt x="0" y="185"/>
                    <a:pt x="6" y="280"/>
                    <a:pt x="23" y="361"/>
                  </a:cubicBezTo>
                  <a:cubicBezTo>
                    <a:pt x="48" y="211"/>
                    <a:pt x="91" y="122"/>
                    <a:pt x="155" y="88"/>
                  </a:cubicBezTo>
                  <a:cubicBezTo>
                    <a:pt x="149" y="54"/>
                    <a:pt x="143" y="27"/>
                    <a:pt x="143" y="0"/>
                  </a:cubicBezTo>
                  <a:close/>
                </a:path>
              </a:pathLst>
            </a:custGeom>
            <a:solidFill>
              <a:srgbClr val="BFBFB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6"/>
            <p:cNvSpPr/>
            <p:nvPr/>
          </p:nvSpPr>
          <p:spPr bwMode="auto">
            <a:xfrm>
              <a:off x="3378" y="739"/>
              <a:ext cx="895" cy="1658"/>
            </a:xfrm>
            <a:custGeom>
              <a:avLst/>
              <a:gdLst>
                <a:gd name="T0" fmla="*/ 53 w 377"/>
                <a:gd name="T1" fmla="*/ 700 h 700"/>
                <a:gd name="T2" fmla="*/ 193 w 377"/>
                <a:gd name="T3" fmla="*/ 678 h 700"/>
                <a:gd name="T4" fmla="*/ 333 w 377"/>
                <a:gd name="T5" fmla="*/ 697 h 700"/>
                <a:gd name="T6" fmla="*/ 349 w 377"/>
                <a:gd name="T7" fmla="*/ 629 h 700"/>
                <a:gd name="T8" fmla="*/ 364 w 377"/>
                <a:gd name="T9" fmla="*/ 541 h 700"/>
                <a:gd name="T10" fmla="*/ 185 w 377"/>
                <a:gd name="T11" fmla="*/ 0 h 700"/>
                <a:gd name="T12" fmla="*/ 24 w 377"/>
                <a:gd name="T13" fmla="*/ 545 h 700"/>
                <a:gd name="T14" fmla="*/ 36 w 377"/>
                <a:gd name="T15" fmla="*/ 633 h 700"/>
                <a:gd name="T16" fmla="*/ 53 w 377"/>
                <a:gd name="T17" fmla="*/ 700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7" h="700">
                  <a:moveTo>
                    <a:pt x="53" y="700"/>
                  </a:moveTo>
                  <a:cubicBezTo>
                    <a:pt x="101" y="686"/>
                    <a:pt x="144" y="679"/>
                    <a:pt x="193" y="678"/>
                  </a:cubicBezTo>
                  <a:cubicBezTo>
                    <a:pt x="241" y="678"/>
                    <a:pt x="284" y="684"/>
                    <a:pt x="333" y="697"/>
                  </a:cubicBezTo>
                  <a:cubicBezTo>
                    <a:pt x="338" y="670"/>
                    <a:pt x="343" y="650"/>
                    <a:pt x="349" y="629"/>
                  </a:cubicBezTo>
                  <a:cubicBezTo>
                    <a:pt x="353" y="595"/>
                    <a:pt x="359" y="568"/>
                    <a:pt x="364" y="541"/>
                  </a:cubicBezTo>
                  <a:cubicBezTo>
                    <a:pt x="377" y="337"/>
                    <a:pt x="321" y="154"/>
                    <a:pt x="185" y="0"/>
                  </a:cubicBezTo>
                  <a:cubicBezTo>
                    <a:pt x="52" y="158"/>
                    <a:pt x="0" y="341"/>
                    <a:pt x="24" y="545"/>
                  </a:cubicBezTo>
                  <a:cubicBezTo>
                    <a:pt x="24" y="572"/>
                    <a:pt x="30" y="599"/>
                    <a:pt x="36" y="633"/>
                  </a:cubicBezTo>
                  <a:cubicBezTo>
                    <a:pt x="41" y="653"/>
                    <a:pt x="47" y="673"/>
                    <a:pt x="53" y="700"/>
                  </a:cubicBezTo>
                  <a:close/>
                </a:path>
              </a:pathLst>
            </a:custGeom>
            <a:solidFill>
              <a:srgbClr val="F5F5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7"/>
            <p:cNvSpPr/>
            <p:nvPr/>
          </p:nvSpPr>
          <p:spPr bwMode="auto">
            <a:xfrm>
              <a:off x="4207" y="2018"/>
              <a:ext cx="373" cy="850"/>
            </a:xfrm>
            <a:custGeom>
              <a:avLst/>
              <a:gdLst>
                <a:gd name="T0" fmla="*/ 15 w 157"/>
                <a:gd name="T1" fmla="*/ 1 h 359"/>
                <a:gd name="T2" fmla="*/ 145 w 157"/>
                <a:gd name="T3" fmla="*/ 60 h 359"/>
                <a:gd name="T4" fmla="*/ 137 w 157"/>
                <a:gd name="T5" fmla="*/ 359 h 359"/>
                <a:gd name="T6" fmla="*/ 0 w 157"/>
                <a:gd name="T7" fmla="*/ 89 h 359"/>
                <a:gd name="T8" fmla="*/ 15 w 157"/>
                <a:gd name="T9" fmla="*/ 1 h 359"/>
              </a:gdLst>
              <a:ahLst/>
              <a:cxnLst>
                <a:cxn ang="0">
                  <a:pos x="T0" y="T1"/>
                </a:cxn>
                <a:cxn ang="0">
                  <a:pos x="T2" y="T3"/>
                </a:cxn>
                <a:cxn ang="0">
                  <a:pos x="T4" y="T5"/>
                </a:cxn>
                <a:cxn ang="0">
                  <a:pos x="T6" y="T7"/>
                </a:cxn>
                <a:cxn ang="0">
                  <a:pos x="T8" y="T9"/>
                </a:cxn>
              </a:cxnLst>
              <a:rect l="0" t="0" r="r" b="b"/>
              <a:pathLst>
                <a:path w="157" h="359">
                  <a:moveTo>
                    <a:pt x="15" y="1"/>
                  </a:moveTo>
                  <a:cubicBezTo>
                    <a:pt x="52" y="0"/>
                    <a:pt x="96" y="20"/>
                    <a:pt x="145" y="60"/>
                  </a:cubicBezTo>
                  <a:cubicBezTo>
                    <a:pt x="157" y="182"/>
                    <a:pt x="153" y="277"/>
                    <a:pt x="137" y="359"/>
                  </a:cubicBezTo>
                  <a:cubicBezTo>
                    <a:pt x="109" y="210"/>
                    <a:pt x="65" y="122"/>
                    <a:pt x="0" y="89"/>
                  </a:cubicBezTo>
                  <a:cubicBezTo>
                    <a:pt x="4" y="55"/>
                    <a:pt x="10" y="28"/>
                    <a:pt x="15" y="1"/>
                  </a:cubicBezTo>
                  <a:close/>
                </a:path>
              </a:pathLst>
            </a:custGeom>
            <a:solidFill>
              <a:srgbClr val="BFBFB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
            <p:cNvSpPr/>
            <p:nvPr/>
          </p:nvSpPr>
          <p:spPr bwMode="auto">
            <a:xfrm>
              <a:off x="3504" y="2345"/>
              <a:ext cx="665" cy="277"/>
            </a:xfrm>
            <a:custGeom>
              <a:avLst/>
              <a:gdLst>
                <a:gd name="T0" fmla="*/ 140 w 280"/>
                <a:gd name="T1" fmla="*/ 0 h 117"/>
                <a:gd name="T2" fmla="*/ 280 w 280"/>
                <a:gd name="T3" fmla="*/ 19 h 117"/>
                <a:gd name="T4" fmla="*/ 254 w 280"/>
                <a:gd name="T5" fmla="*/ 114 h 117"/>
                <a:gd name="T6" fmla="*/ 141 w 280"/>
                <a:gd name="T7" fmla="*/ 82 h 117"/>
                <a:gd name="T8" fmla="*/ 33 w 280"/>
                <a:gd name="T9" fmla="*/ 117 h 117"/>
                <a:gd name="T10" fmla="*/ 0 w 280"/>
                <a:gd name="T11" fmla="*/ 22 h 117"/>
                <a:gd name="T12" fmla="*/ 140 w 280"/>
                <a:gd name="T13" fmla="*/ 0 h 117"/>
              </a:gdLst>
              <a:ahLst/>
              <a:cxnLst>
                <a:cxn ang="0">
                  <a:pos x="T0" y="T1"/>
                </a:cxn>
                <a:cxn ang="0">
                  <a:pos x="T2" y="T3"/>
                </a:cxn>
                <a:cxn ang="0">
                  <a:pos x="T4" y="T5"/>
                </a:cxn>
                <a:cxn ang="0">
                  <a:pos x="T6" y="T7"/>
                </a:cxn>
                <a:cxn ang="0">
                  <a:pos x="T8" y="T9"/>
                </a:cxn>
                <a:cxn ang="0">
                  <a:pos x="T10" y="T11"/>
                </a:cxn>
                <a:cxn ang="0">
                  <a:pos x="T12" y="T13"/>
                </a:cxn>
              </a:cxnLst>
              <a:rect l="0" t="0" r="r" b="b"/>
              <a:pathLst>
                <a:path w="280" h="117">
                  <a:moveTo>
                    <a:pt x="140" y="0"/>
                  </a:moveTo>
                  <a:cubicBezTo>
                    <a:pt x="188" y="0"/>
                    <a:pt x="231" y="6"/>
                    <a:pt x="280" y="19"/>
                  </a:cubicBezTo>
                  <a:cubicBezTo>
                    <a:pt x="275" y="46"/>
                    <a:pt x="265" y="80"/>
                    <a:pt x="254" y="114"/>
                  </a:cubicBezTo>
                  <a:cubicBezTo>
                    <a:pt x="227" y="54"/>
                    <a:pt x="189" y="41"/>
                    <a:pt x="141" y="82"/>
                  </a:cubicBezTo>
                  <a:cubicBezTo>
                    <a:pt x="97" y="42"/>
                    <a:pt x="59" y="56"/>
                    <a:pt x="33" y="117"/>
                  </a:cubicBezTo>
                  <a:cubicBezTo>
                    <a:pt x="17" y="83"/>
                    <a:pt x="11" y="49"/>
                    <a:pt x="0" y="22"/>
                  </a:cubicBezTo>
                  <a:cubicBezTo>
                    <a:pt x="48" y="8"/>
                    <a:pt x="91" y="1"/>
                    <a:pt x="140" y="0"/>
                  </a:cubicBezTo>
                  <a:close/>
                </a:path>
              </a:pathLst>
            </a:custGeom>
            <a:solidFill>
              <a:srgbClr val="FBBD3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9"/>
            <p:cNvSpPr/>
            <p:nvPr/>
          </p:nvSpPr>
          <p:spPr bwMode="auto">
            <a:xfrm>
              <a:off x="3647" y="1156"/>
              <a:ext cx="356" cy="371"/>
            </a:xfrm>
            <a:custGeom>
              <a:avLst/>
              <a:gdLst>
                <a:gd name="T0" fmla="*/ 74 w 150"/>
                <a:gd name="T1" fmla="*/ 0 h 157"/>
                <a:gd name="T2" fmla="*/ 149 w 150"/>
                <a:gd name="T3" fmla="*/ 81 h 157"/>
                <a:gd name="T4" fmla="*/ 76 w 150"/>
                <a:gd name="T5" fmla="*/ 156 h 157"/>
                <a:gd name="T6" fmla="*/ 0 w 150"/>
                <a:gd name="T7" fmla="*/ 83 h 157"/>
                <a:gd name="T8" fmla="*/ 74 w 150"/>
                <a:gd name="T9" fmla="*/ 0 h 157"/>
              </a:gdLst>
              <a:ahLst/>
              <a:cxnLst>
                <a:cxn ang="0">
                  <a:pos x="T0" y="T1"/>
                </a:cxn>
                <a:cxn ang="0">
                  <a:pos x="T2" y="T3"/>
                </a:cxn>
                <a:cxn ang="0">
                  <a:pos x="T4" y="T5"/>
                </a:cxn>
                <a:cxn ang="0">
                  <a:pos x="T6" y="T7"/>
                </a:cxn>
                <a:cxn ang="0">
                  <a:pos x="T8" y="T9"/>
                </a:cxn>
              </a:cxnLst>
              <a:rect l="0" t="0" r="r" b="b"/>
              <a:pathLst>
                <a:path w="150" h="157">
                  <a:moveTo>
                    <a:pt x="74" y="0"/>
                  </a:moveTo>
                  <a:cubicBezTo>
                    <a:pt x="115" y="0"/>
                    <a:pt x="149" y="33"/>
                    <a:pt x="149" y="81"/>
                  </a:cubicBezTo>
                  <a:cubicBezTo>
                    <a:pt x="150" y="122"/>
                    <a:pt x="116" y="156"/>
                    <a:pt x="76" y="156"/>
                  </a:cubicBezTo>
                  <a:cubicBezTo>
                    <a:pt x="35" y="157"/>
                    <a:pt x="1" y="123"/>
                    <a:pt x="0" y="83"/>
                  </a:cubicBezTo>
                  <a:cubicBezTo>
                    <a:pt x="0" y="35"/>
                    <a:pt x="33" y="1"/>
                    <a:pt x="74" y="0"/>
                  </a:cubicBezTo>
                  <a:close/>
                </a:path>
              </a:pathLst>
            </a:custGeom>
            <a:solidFill>
              <a:srgbClr val="BFBFB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0"/>
            <p:cNvSpPr/>
            <p:nvPr/>
          </p:nvSpPr>
          <p:spPr bwMode="auto">
            <a:xfrm>
              <a:off x="3711" y="1229"/>
              <a:ext cx="218" cy="225"/>
            </a:xfrm>
            <a:custGeom>
              <a:avLst/>
              <a:gdLst>
                <a:gd name="T0" fmla="*/ 45 w 92"/>
                <a:gd name="T1" fmla="*/ 0 h 95"/>
                <a:gd name="T2" fmla="*/ 91 w 92"/>
                <a:gd name="T3" fmla="*/ 49 h 95"/>
                <a:gd name="T4" fmla="*/ 47 w 92"/>
                <a:gd name="T5" fmla="*/ 95 h 95"/>
                <a:gd name="T6" fmla="*/ 1 w 92"/>
                <a:gd name="T7" fmla="*/ 50 h 95"/>
                <a:gd name="T8" fmla="*/ 45 w 92"/>
                <a:gd name="T9" fmla="*/ 0 h 95"/>
              </a:gdLst>
              <a:ahLst/>
              <a:cxnLst>
                <a:cxn ang="0">
                  <a:pos x="T0" y="T1"/>
                </a:cxn>
                <a:cxn ang="0">
                  <a:pos x="T2" y="T3"/>
                </a:cxn>
                <a:cxn ang="0">
                  <a:pos x="T4" y="T5"/>
                </a:cxn>
                <a:cxn ang="0">
                  <a:pos x="T6" y="T7"/>
                </a:cxn>
                <a:cxn ang="0">
                  <a:pos x="T8" y="T9"/>
                </a:cxn>
              </a:cxnLst>
              <a:rect l="0" t="0" r="r" b="b"/>
              <a:pathLst>
                <a:path w="92" h="95">
                  <a:moveTo>
                    <a:pt x="45" y="0"/>
                  </a:moveTo>
                  <a:cubicBezTo>
                    <a:pt x="70" y="0"/>
                    <a:pt x="91" y="20"/>
                    <a:pt x="91" y="49"/>
                  </a:cubicBezTo>
                  <a:cubicBezTo>
                    <a:pt x="92" y="74"/>
                    <a:pt x="71" y="94"/>
                    <a:pt x="47" y="95"/>
                  </a:cubicBezTo>
                  <a:cubicBezTo>
                    <a:pt x="22" y="95"/>
                    <a:pt x="1" y="75"/>
                    <a:pt x="1" y="50"/>
                  </a:cubicBezTo>
                  <a:cubicBezTo>
                    <a:pt x="0" y="21"/>
                    <a:pt x="21" y="0"/>
                    <a:pt x="45" y="0"/>
                  </a:cubicBezTo>
                  <a:close/>
                </a:path>
              </a:pathLst>
            </a:custGeom>
            <a:solidFill>
              <a:srgbClr val="53474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1"/>
            <p:cNvSpPr/>
            <p:nvPr/>
          </p:nvSpPr>
          <p:spPr bwMode="auto">
            <a:xfrm>
              <a:off x="3590" y="739"/>
              <a:ext cx="460" cy="339"/>
            </a:xfrm>
            <a:custGeom>
              <a:avLst/>
              <a:gdLst>
                <a:gd name="T0" fmla="*/ 194 w 194"/>
                <a:gd name="T1" fmla="*/ 141 h 143"/>
                <a:gd name="T2" fmla="*/ 96 w 194"/>
                <a:gd name="T3" fmla="*/ 0 h 143"/>
                <a:gd name="T4" fmla="*/ 0 w 194"/>
                <a:gd name="T5" fmla="*/ 143 h 143"/>
                <a:gd name="T6" fmla="*/ 97 w 194"/>
                <a:gd name="T7" fmla="*/ 115 h 143"/>
                <a:gd name="T8" fmla="*/ 194 w 194"/>
                <a:gd name="T9" fmla="*/ 141 h 143"/>
              </a:gdLst>
              <a:ahLst/>
              <a:cxnLst>
                <a:cxn ang="0">
                  <a:pos x="T0" y="T1"/>
                </a:cxn>
                <a:cxn ang="0">
                  <a:pos x="T2" y="T3"/>
                </a:cxn>
                <a:cxn ang="0">
                  <a:pos x="T4" y="T5"/>
                </a:cxn>
                <a:cxn ang="0">
                  <a:pos x="T6" y="T7"/>
                </a:cxn>
                <a:cxn ang="0">
                  <a:pos x="T8" y="T9"/>
                </a:cxn>
              </a:cxnLst>
              <a:rect l="0" t="0" r="r" b="b"/>
              <a:pathLst>
                <a:path w="194" h="143">
                  <a:moveTo>
                    <a:pt x="194" y="141"/>
                  </a:moveTo>
                  <a:cubicBezTo>
                    <a:pt x="167" y="87"/>
                    <a:pt x="134" y="40"/>
                    <a:pt x="96" y="0"/>
                  </a:cubicBezTo>
                  <a:cubicBezTo>
                    <a:pt x="58" y="41"/>
                    <a:pt x="27" y="89"/>
                    <a:pt x="0" y="143"/>
                  </a:cubicBezTo>
                  <a:cubicBezTo>
                    <a:pt x="32" y="123"/>
                    <a:pt x="65" y="116"/>
                    <a:pt x="97" y="115"/>
                  </a:cubicBezTo>
                  <a:cubicBezTo>
                    <a:pt x="135" y="115"/>
                    <a:pt x="167" y="121"/>
                    <a:pt x="194" y="141"/>
                  </a:cubicBezTo>
                  <a:close/>
                </a:path>
              </a:pathLst>
            </a:custGeom>
            <a:solidFill>
              <a:srgbClr val="3B383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2"/>
            <p:cNvSpPr/>
            <p:nvPr/>
          </p:nvSpPr>
          <p:spPr bwMode="auto">
            <a:xfrm>
              <a:off x="3630" y="2650"/>
              <a:ext cx="423" cy="933"/>
            </a:xfrm>
            <a:custGeom>
              <a:avLst/>
              <a:gdLst>
                <a:gd name="T0" fmla="*/ 88 w 178"/>
                <a:gd name="T1" fmla="*/ 0 h 394"/>
                <a:gd name="T2" fmla="*/ 93 w 178"/>
                <a:gd name="T3" fmla="*/ 394 h 394"/>
                <a:gd name="T4" fmla="*/ 88 w 178"/>
                <a:gd name="T5" fmla="*/ 0 h 394"/>
              </a:gdLst>
              <a:ahLst/>
              <a:cxnLst>
                <a:cxn ang="0">
                  <a:pos x="T0" y="T1"/>
                </a:cxn>
                <a:cxn ang="0">
                  <a:pos x="T2" y="T3"/>
                </a:cxn>
                <a:cxn ang="0">
                  <a:pos x="T4" y="T5"/>
                </a:cxn>
              </a:cxnLst>
              <a:rect l="0" t="0" r="r" b="b"/>
              <a:pathLst>
                <a:path w="178" h="394">
                  <a:moveTo>
                    <a:pt x="88" y="0"/>
                  </a:moveTo>
                  <a:cubicBezTo>
                    <a:pt x="176" y="6"/>
                    <a:pt x="178" y="142"/>
                    <a:pt x="93" y="394"/>
                  </a:cubicBezTo>
                  <a:cubicBezTo>
                    <a:pt x="2" y="144"/>
                    <a:pt x="0" y="8"/>
                    <a:pt x="88" y="0"/>
                  </a:cubicBezTo>
                  <a:close/>
                </a:path>
              </a:pathLst>
            </a:custGeom>
            <a:solidFill>
              <a:srgbClr val="FB8C3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3"/>
            <p:cNvSpPr/>
            <p:nvPr/>
          </p:nvSpPr>
          <p:spPr bwMode="auto">
            <a:xfrm>
              <a:off x="3744" y="2797"/>
              <a:ext cx="211" cy="642"/>
            </a:xfrm>
            <a:custGeom>
              <a:avLst/>
              <a:gdLst>
                <a:gd name="T0" fmla="*/ 41 w 89"/>
                <a:gd name="T1" fmla="*/ 0 h 271"/>
                <a:gd name="T2" fmla="*/ 44 w 89"/>
                <a:gd name="T3" fmla="*/ 271 h 271"/>
                <a:gd name="T4" fmla="*/ 41 w 89"/>
                <a:gd name="T5" fmla="*/ 0 h 271"/>
              </a:gdLst>
              <a:ahLst/>
              <a:cxnLst>
                <a:cxn ang="0">
                  <a:pos x="T0" y="T1"/>
                </a:cxn>
                <a:cxn ang="0">
                  <a:pos x="T2" y="T3"/>
                </a:cxn>
                <a:cxn ang="0">
                  <a:pos x="T4" y="T5"/>
                </a:cxn>
              </a:cxnLst>
              <a:rect l="0" t="0" r="r" b="b"/>
              <a:pathLst>
                <a:path w="89" h="271">
                  <a:moveTo>
                    <a:pt x="41" y="0"/>
                  </a:moveTo>
                  <a:cubicBezTo>
                    <a:pt x="88" y="6"/>
                    <a:pt x="89" y="94"/>
                    <a:pt x="44" y="271"/>
                  </a:cubicBezTo>
                  <a:cubicBezTo>
                    <a:pt x="1" y="95"/>
                    <a:pt x="0" y="7"/>
                    <a:pt x="41" y="0"/>
                  </a:cubicBezTo>
                  <a:close/>
                </a:path>
              </a:pathLst>
            </a:custGeom>
            <a:solidFill>
              <a:srgbClr val="FBBD3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4"/>
            <p:cNvSpPr/>
            <p:nvPr/>
          </p:nvSpPr>
          <p:spPr bwMode="auto">
            <a:xfrm>
              <a:off x="3810" y="3020"/>
              <a:ext cx="67" cy="194"/>
            </a:xfrm>
            <a:custGeom>
              <a:avLst/>
              <a:gdLst>
                <a:gd name="T0" fmla="*/ 14 w 28"/>
                <a:gd name="T1" fmla="*/ 1 h 82"/>
                <a:gd name="T2" fmla="*/ 15 w 28"/>
                <a:gd name="T3" fmla="*/ 82 h 82"/>
                <a:gd name="T4" fmla="*/ 14 w 28"/>
                <a:gd name="T5" fmla="*/ 1 h 82"/>
              </a:gdLst>
              <a:ahLst/>
              <a:cxnLst>
                <a:cxn ang="0">
                  <a:pos x="T0" y="T1"/>
                </a:cxn>
                <a:cxn ang="0">
                  <a:pos x="T2" y="T3"/>
                </a:cxn>
                <a:cxn ang="0">
                  <a:pos x="T4" y="T5"/>
                </a:cxn>
              </a:cxnLst>
              <a:rect l="0" t="0" r="r" b="b"/>
              <a:pathLst>
                <a:path w="28" h="82">
                  <a:moveTo>
                    <a:pt x="14" y="1"/>
                  </a:moveTo>
                  <a:cubicBezTo>
                    <a:pt x="28" y="0"/>
                    <a:pt x="28" y="27"/>
                    <a:pt x="15" y="82"/>
                  </a:cubicBezTo>
                  <a:cubicBezTo>
                    <a:pt x="1" y="28"/>
                    <a:pt x="0" y="1"/>
                    <a:pt x="14" y="1"/>
                  </a:cubicBezTo>
                  <a:close/>
                </a:path>
              </a:pathLst>
            </a:custGeom>
            <a:solidFill>
              <a:srgbClr val="FCEE2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0" name="文本框 19"/>
          <p:cNvSpPr txBox="1">
            <a:spLocks noChangeArrowheads="1"/>
          </p:cNvSpPr>
          <p:nvPr>
            <p:custDataLst>
              <p:tags r:id="rId1"/>
            </p:custDataLst>
          </p:nvPr>
        </p:nvSpPr>
        <p:spPr bwMode="auto">
          <a:xfrm>
            <a:off x="8400024" y="1324065"/>
            <a:ext cx="2845412" cy="576262"/>
          </a:xfrm>
          <a:prstGeom prst="rect">
            <a:avLst/>
          </a:prstGeom>
          <a:noFill/>
          <a:ln>
            <a:noFill/>
          </a:ln>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smtClean="0">
                <a:solidFill>
                  <a:srgbClr val="3F3F3F"/>
                </a:solidFill>
                <a:latin typeface="微软雅黑" panose="020B0503020204020204" pitchFamily="34" charset="-122"/>
                <a:ea typeface="微软雅黑" panose="020B0503020204020204" pitchFamily="34" charset="-122"/>
              </a:rPr>
              <a:t>人员</a:t>
            </a:r>
            <a:endParaRPr lang="zh-CN" altLang="en-US" sz="2000" b="1" dirty="0">
              <a:solidFill>
                <a:srgbClr val="3F3F3F"/>
              </a:solidFill>
              <a:latin typeface="微软雅黑" panose="020B0503020204020204" pitchFamily="34" charset="-122"/>
              <a:ea typeface="微软雅黑" panose="020B0503020204020204" pitchFamily="34" charset="-122"/>
            </a:endParaRPr>
          </a:p>
        </p:txBody>
      </p:sp>
      <p:sp>
        <p:nvSpPr>
          <p:cNvPr id="81" name="矩形 80"/>
          <p:cNvSpPr/>
          <p:nvPr/>
        </p:nvSpPr>
        <p:spPr>
          <a:xfrm>
            <a:off x="8418857" y="4995609"/>
            <a:ext cx="2826579" cy="1077218"/>
          </a:xfrm>
          <a:prstGeom prst="rect">
            <a:avLst/>
          </a:prstGeom>
        </p:spPr>
        <p:txBody>
          <a:bodyPr wrap="square">
            <a:spAutoFit/>
          </a:bodyPr>
          <a:lstStyle/>
          <a:p>
            <a:r>
              <a:rPr lang="zh-CN" altLang="en-US" sz="1600" dirty="0">
                <a:solidFill>
                  <a:srgbClr val="3B3838"/>
                </a:solidFill>
                <a:latin typeface="微软雅黑" panose="020B0503020204020204" pitchFamily="34" charset="-122"/>
                <a:ea typeface="微软雅黑" panose="020B0503020204020204" pitchFamily="34" charset="-122"/>
              </a:rPr>
              <a:t>运营分析团队，为客户提供仓储经营管理方案</a:t>
            </a:r>
          </a:p>
          <a:p>
            <a:r>
              <a:rPr lang="zh-CN" altLang="en-US" sz="1600" dirty="0">
                <a:solidFill>
                  <a:srgbClr val="3B3838"/>
                </a:solidFill>
                <a:latin typeface="微软雅黑" panose="020B0503020204020204" pitchFamily="34" charset="-122"/>
                <a:ea typeface="微软雅黑" panose="020B0503020204020204" pitchFamily="34" charset="-122"/>
              </a:rPr>
              <a:t>技术研发，根据客户业务，可进行个性化定制升级</a:t>
            </a:r>
          </a:p>
        </p:txBody>
      </p:sp>
      <p:sp>
        <p:nvSpPr>
          <p:cNvPr id="82" name="文本框 19"/>
          <p:cNvSpPr txBox="1">
            <a:spLocks noChangeArrowheads="1"/>
          </p:cNvSpPr>
          <p:nvPr>
            <p:custDataLst>
              <p:tags r:id="rId2"/>
            </p:custDataLst>
          </p:nvPr>
        </p:nvSpPr>
        <p:spPr bwMode="auto">
          <a:xfrm>
            <a:off x="8400024" y="4556801"/>
            <a:ext cx="2845412" cy="576262"/>
          </a:xfrm>
          <a:prstGeom prst="rect">
            <a:avLst/>
          </a:prstGeom>
          <a:noFill/>
          <a:ln>
            <a:noFill/>
          </a:ln>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smtClean="0">
                <a:solidFill>
                  <a:srgbClr val="3F3F3F"/>
                </a:solidFill>
                <a:latin typeface="微软雅黑" panose="020B0503020204020204" pitchFamily="34" charset="-122"/>
                <a:ea typeface="微软雅黑" panose="020B0503020204020204" pitchFamily="34" charset="-122"/>
              </a:rPr>
              <a:t>售后</a:t>
            </a:r>
            <a:endParaRPr lang="zh-CN" altLang="en-US" sz="2000" b="1" dirty="0">
              <a:solidFill>
                <a:srgbClr val="3F3F3F"/>
              </a:solidFill>
              <a:latin typeface="微软雅黑" panose="020B0503020204020204" pitchFamily="34" charset="-122"/>
              <a:ea typeface="微软雅黑" panose="020B0503020204020204" pitchFamily="34" charset="-122"/>
            </a:endParaRPr>
          </a:p>
        </p:txBody>
      </p:sp>
      <p:sp>
        <p:nvSpPr>
          <p:cNvPr id="84" name="文本框 19"/>
          <p:cNvSpPr txBox="1">
            <a:spLocks noChangeArrowheads="1"/>
          </p:cNvSpPr>
          <p:nvPr>
            <p:custDataLst>
              <p:tags r:id="rId3"/>
            </p:custDataLst>
          </p:nvPr>
        </p:nvSpPr>
        <p:spPr bwMode="auto">
          <a:xfrm>
            <a:off x="2495604" y="4413987"/>
            <a:ext cx="1068846" cy="576262"/>
          </a:xfrm>
          <a:prstGeom prst="rect">
            <a:avLst/>
          </a:prstGeom>
          <a:noFill/>
          <a:ln>
            <a:noFill/>
          </a:ln>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a:defRPr/>
            </a:pPr>
            <a:r>
              <a:rPr lang="zh-CN" altLang="en-US" sz="2000" b="1" dirty="0" smtClean="0">
                <a:solidFill>
                  <a:srgbClr val="3F3F3F"/>
                </a:solidFill>
                <a:latin typeface="微软雅黑" panose="020B0503020204020204" pitchFamily="34" charset="-122"/>
                <a:ea typeface="微软雅黑" panose="020B0503020204020204" pitchFamily="34" charset="-122"/>
              </a:rPr>
              <a:t>操作</a:t>
            </a:r>
            <a:endParaRPr lang="zh-CN" altLang="en-US" sz="2000" b="1" dirty="0">
              <a:solidFill>
                <a:srgbClr val="3F3F3F"/>
              </a:solidFill>
              <a:latin typeface="微软雅黑" panose="020B0503020204020204" pitchFamily="34" charset="-122"/>
              <a:ea typeface="微软雅黑" panose="020B0503020204020204" pitchFamily="34" charset="-122"/>
            </a:endParaRPr>
          </a:p>
        </p:txBody>
      </p:sp>
      <p:sp>
        <p:nvSpPr>
          <p:cNvPr id="86" name="文本框 19"/>
          <p:cNvSpPr txBox="1">
            <a:spLocks noChangeArrowheads="1"/>
          </p:cNvSpPr>
          <p:nvPr>
            <p:custDataLst>
              <p:tags r:id="rId4"/>
            </p:custDataLst>
          </p:nvPr>
        </p:nvSpPr>
        <p:spPr bwMode="auto">
          <a:xfrm>
            <a:off x="2458116" y="1453001"/>
            <a:ext cx="1068846" cy="576262"/>
          </a:xfrm>
          <a:prstGeom prst="rect">
            <a:avLst/>
          </a:prstGeom>
          <a:noFill/>
          <a:ln>
            <a:noFill/>
          </a:ln>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defRPr/>
            </a:pPr>
            <a:r>
              <a:rPr lang="zh-CN" altLang="en-US" sz="2000" b="1" dirty="0" smtClean="0">
                <a:solidFill>
                  <a:srgbClr val="3F3F3F"/>
                </a:solidFill>
                <a:latin typeface="微软雅黑" panose="020B0503020204020204" pitchFamily="34" charset="-122"/>
                <a:ea typeface="微软雅黑" panose="020B0503020204020204" pitchFamily="34" charset="-122"/>
              </a:rPr>
              <a:t>成本</a:t>
            </a:r>
            <a:endParaRPr lang="zh-CN" altLang="en-US" sz="2000" b="1" dirty="0">
              <a:solidFill>
                <a:srgbClr val="3F3F3F"/>
              </a:solidFill>
              <a:latin typeface="微软雅黑" panose="020B0503020204020204" pitchFamily="34" charset="-122"/>
              <a:ea typeface="微软雅黑" panose="020B0503020204020204" pitchFamily="34" charset="-122"/>
            </a:endParaRPr>
          </a:p>
        </p:txBody>
      </p:sp>
      <p:sp>
        <p:nvSpPr>
          <p:cNvPr id="41" name="矩形 40"/>
          <p:cNvSpPr/>
          <p:nvPr/>
        </p:nvSpPr>
        <p:spPr>
          <a:xfrm>
            <a:off x="8418857" y="1815816"/>
            <a:ext cx="2826579" cy="830997"/>
          </a:xfrm>
          <a:prstGeom prst="rect">
            <a:avLst/>
          </a:prstGeom>
        </p:spPr>
        <p:txBody>
          <a:bodyPr wrap="square">
            <a:spAutoFit/>
          </a:bodyPr>
          <a:lstStyle/>
          <a:p>
            <a:r>
              <a:rPr lang="zh-CN" altLang="en-US" sz="1600" dirty="0">
                <a:solidFill>
                  <a:srgbClr val="3B3838"/>
                </a:solidFill>
                <a:latin typeface="微软雅黑" panose="020B0503020204020204" pitchFamily="34" charset="-122"/>
                <a:ea typeface="微软雅黑" panose="020B0503020204020204" pitchFamily="34" charset="-122"/>
              </a:rPr>
              <a:t>优化</a:t>
            </a:r>
            <a:r>
              <a:rPr lang="en-US" altLang="zh-CN" sz="1600" dirty="0">
                <a:solidFill>
                  <a:srgbClr val="3B3838"/>
                </a:solidFill>
                <a:latin typeface="微软雅黑" panose="020B0503020204020204" pitchFamily="34" charset="-122"/>
                <a:ea typeface="微软雅黑" panose="020B0503020204020204" pitchFamily="34" charset="-122"/>
              </a:rPr>
              <a:t>40%</a:t>
            </a:r>
            <a:r>
              <a:rPr lang="zh-CN" altLang="en-US" sz="1600" dirty="0">
                <a:solidFill>
                  <a:srgbClr val="3B3838"/>
                </a:solidFill>
                <a:latin typeface="微软雅黑" panose="020B0503020204020204" pitchFamily="34" charset="-122"/>
                <a:ea typeface="微软雅黑" panose="020B0503020204020204" pitchFamily="34" charset="-122"/>
              </a:rPr>
              <a:t>人员结构，通过智能设备，发挥人的作用，无需思考，提高</a:t>
            </a:r>
            <a:r>
              <a:rPr lang="en-US" altLang="zh-CN" sz="1600" dirty="0">
                <a:solidFill>
                  <a:srgbClr val="3B3838"/>
                </a:solidFill>
                <a:latin typeface="微软雅黑" panose="020B0503020204020204" pitchFamily="34" charset="-122"/>
                <a:ea typeface="微软雅黑" panose="020B0503020204020204" pitchFamily="34" charset="-122"/>
              </a:rPr>
              <a:t>60%</a:t>
            </a:r>
            <a:r>
              <a:rPr lang="zh-CN" altLang="en-US" sz="1600" dirty="0" smtClean="0">
                <a:solidFill>
                  <a:srgbClr val="3B3838"/>
                </a:solidFill>
                <a:latin typeface="微软雅黑" panose="020B0503020204020204" pitchFamily="34" charset="-122"/>
                <a:ea typeface="微软雅黑" panose="020B0503020204020204" pitchFamily="34" charset="-122"/>
              </a:rPr>
              <a:t>效率</a:t>
            </a:r>
            <a:endParaRPr lang="zh-CN" altLang="en-US" sz="1600" dirty="0">
              <a:solidFill>
                <a:srgbClr val="3B3838"/>
              </a:solidFill>
              <a:latin typeface="微软雅黑" panose="020B0503020204020204" pitchFamily="34" charset="-122"/>
              <a:ea typeface="微软雅黑" panose="020B0503020204020204" pitchFamily="34" charset="-122"/>
            </a:endParaRPr>
          </a:p>
        </p:txBody>
      </p:sp>
      <p:sp>
        <p:nvSpPr>
          <p:cNvPr id="42" name="矩形 41"/>
          <p:cNvSpPr/>
          <p:nvPr/>
        </p:nvSpPr>
        <p:spPr>
          <a:xfrm>
            <a:off x="812309" y="1990262"/>
            <a:ext cx="2826579" cy="1077218"/>
          </a:xfrm>
          <a:prstGeom prst="rect">
            <a:avLst/>
          </a:prstGeom>
        </p:spPr>
        <p:txBody>
          <a:bodyPr wrap="square">
            <a:spAutoFit/>
          </a:bodyPr>
          <a:lstStyle/>
          <a:p>
            <a:pPr algn="r"/>
            <a:r>
              <a:rPr lang="zh-CN" altLang="en-US" sz="1600" dirty="0" smtClean="0">
                <a:solidFill>
                  <a:srgbClr val="3B3838"/>
                </a:solidFill>
                <a:latin typeface="微软雅黑" panose="020B0503020204020204" pitchFamily="34" charset="-122"/>
                <a:ea typeface="微软雅黑" panose="020B0503020204020204" pitchFamily="34" charset="-122"/>
              </a:rPr>
              <a:t>通过智能物联网设备，实现轻型</a:t>
            </a:r>
            <a:r>
              <a:rPr lang="zh-CN" altLang="en-US" sz="1600" dirty="0">
                <a:solidFill>
                  <a:srgbClr val="3B3838"/>
                </a:solidFill>
                <a:latin typeface="微软雅黑" panose="020B0503020204020204" pitchFamily="34" charset="-122"/>
                <a:ea typeface="微软雅黑" panose="020B0503020204020204" pitchFamily="34" charset="-122"/>
              </a:rPr>
              <a:t>仓储</a:t>
            </a:r>
            <a:r>
              <a:rPr lang="zh-CN" altLang="en-US" sz="1600" dirty="0" smtClean="0">
                <a:solidFill>
                  <a:srgbClr val="3B3838"/>
                </a:solidFill>
                <a:latin typeface="微软雅黑" panose="020B0503020204020204" pitchFamily="34" charset="-122"/>
                <a:ea typeface="微软雅黑" panose="020B0503020204020204" pitchFamily="34" charset="-122"/>
              </a:rPr>
              <a:t>自动化，降低</a:t>
            </a:r>
            <a:r>
              <a:rPr lang="en-US" altLang="zh-CN" sz="1600" dirty="0">
                <a:solidFill>
                  <a:srgbClr val="3B3838"/>
                </a:solidFill>
                <a:latin typeface="微软雅黑" panose="020B0503020204020204" pitchFamily="34" charset="-122"/>
                <a:ea typeface="微软雅黑" panose="020B0503020204020204" pitchFamily="34" charset="-122"/>
              </a:rPr>
              <a:t>8</a:t>
            </a:r>
            <a:r>
              <a:rPr lang="en-US" altLang="zh-CN" sz="1600" dirty="0" smtClean="0">
                <a:solidFill>
                  <a:srgbClr val="3B3838"/>
                </a:solidFill>
                <a:latin typeface="微软雅黑" panose="020B0503020204020204" pitchFamily="34" charset="-122"/>
                <a:ea typeface="微软雅黑" panose="020B0503020204020204" pitchFamily="34" charset="-122"/>
              </a:rPr>
              <a:t>0%</a:t>
            </a:r>
            <a:r>
              <a:rPr lang="zh-CN" altLang="en-US" sz="1600" dirty="0" smtClean="0">
                <a:solidFill>
                  <a:srgbClr val="3B3838"/>
                </a:solidFill>
                <a:latin typeface="微软雅黑" panose="020B0503020204020204" pitchFamily="34" charset="-122"/>
                <a:ea typeface="微软雅黑" panose="020B0503020204020204" pitchFamily="34" charset="-122"/>
              </a:rPr>
              <a:t>仓库智能化成本，规避企业大现金流投入风险</a:t>
            </a:r>
            <a:endParaRPr lang="en-US" altLang="zh-CN" sz="1600" dirty="0" smtClean="0">
              <a:solidFill>
                <a:srgbClr val="3B3838"/>
              </a:solidFill>
              <a:latin typeface="微软雅黑" panose="020B0503020204020204" pitchFamily="34" charset="-122"/>
              <a:ea typeface="微软雅黑" panose="020B0503020204020204" pitchFamily="34" charset="-122"/>
            </a:endParaRPr>
          </a:p>
        </p:txBody>
      </p:sp>
      <p:sp>
        <p:nvSpPr>
          <p:cNvPr id="43" name="矩形 42"/>
          <p:cNvSpPr/>
          <p:nvPr/>
        </p:nvSpPr>
        <p:spPr>
          <a:xfrm>
            <a:off x="830768" y="4922262"/>
            <a:ext cx="2826579" cy="1077218"/>
          </a:xfrm>
          <a:prstGeom prst="rect">
            <a:avLst/>
          </a:prstGeom>
        </p:spPr>
        <p:txBody>
          <a:bodyPr wrap="square">
            <a:spAutoFit/>
          </a:bodyPr>
          <a:lstStyle/>
          <a:p>
            <a:pPr algn="r"/>
            <a:r>
              <a:rPr lang="zh-CN" altLang="en-US" sz="1600" dirty="0" smtClean="0">
                <a:solidFill>
                  <a:srgbClr val="3B3838"/>
                </a:solidFill>
                <a:latin typeface="微软雅黑" panose="020B0503020204020204" pitchFamily="34" charset="-122"/>
                <a:ea typeface="微软雅黑" panose="020B0503020204020204" pitchFamily="34" charset="-122"/>
              </a:rPr>
              <a:t>实施周期短，成本低，培训质量高。通过</a:t>
            </a:r>
            <a:r>
              <a:rPr lang="en-US" altLang="zh-CN" sz="1600" dirty="0" smtClean="0">
                <a:solidFill>
                  <a:srgbClr val="3B3838"/>
                </a:solidFill>
                <a:latin typeface="微软雅黑" panose="020B0503020204020204" pitchFamily="34" charset="-122"/>
                <a:ea typeface="微软雅黑" panose="020B0503020204020204" pitchFamily="34" charset="-122"/>
              </a:rPr>
              <a:t>AI</a:t>
            </a:r>
            <a:r>
              <a:rPr lang="zh-CN" altLang="en-US" sz="1600" dirty="0" smtClean="0">
                <a:solidFill>
                  <a:srgbClr val="3B3838"/>
                </a:solidFill>
                <a:latin typeface="微软雅黑" panose="020B0503020204020204" pitchFamily="34" charset="-122"/>
                <a:ea typeface="微软雅黑" panose="020B0503020204020204" pitchFamily="34" charset="-122"/>
              </a:rPr>
              <a:t>智能</a:t>
            </a:r>
            <a:r>
              <a:rPr lang="zh-CN" altLang="en-US" sz="1600" dirty="0">
                <a:solidFill>
                  <a:srgbClr val="3B3838"/>
                </a:solidFill>
                <a:latin typeface="微软雅黑" panose="020B0503020204020204" pitchFamily="34" charset="-122"/>
                <a:ea typeface="微软雅黑" panose="020B0503020204020204" pitchFamily="34" charset="-122"/>
              </a:rPr>
              <a:t>调度</a:t>
            </a:r>
            <a:r>
              <a:rPr lang="zh-CN" altLang="en-US" sz="1600" dirty="0" smtClean="0">
                <a:solidFill>
                  <a:srgbClr val="3B3838"/>
                </a:solidFill>
                <a:latin typeface="微软雅黑" panose="020B0503020204020204" pitchFamily="34" charset="-122"/>
                <a:ea typeface="微软雅黑" panose="020B0503020204020204" pitchFamily="34" charset="-122"/>
              </a:rPr>
              <a:t>，</a:t>
            </a:r>
            <a:r>
              <a:rPr lang="zh-CN" altLang="en-US" sz="1600" dirty="0">
                <a:solidFill>
                  <a:srgbClr val="3B3838"/>
                </a:solidFill>
                <a:latin typeface="微软雅黑" panose="020B0503020204020204" pitchFamily="34" charset="-122"/>
                <a:ea typeface="微软雅黑" panose="020B0503020204020204" pitchFamily="34" charset="-122"/>
              </a:rPr>
              <a:t>简化人员</a:t>
            </a:r>
            <a:r>
              <a:rPr lang="zh-CN" altLang="en-US" sz="1600" dirty="0" smtClean="0">
                <a:solidFill>
                  <a:srgbClr val="3B3838"/>
                </a:solidFill>
                <a:latin typeface="微软雅黑" panose="020B0503020204020204" pitchFamily="34" charset="-122"/>
                <a:ea typeface="微软雅黑" panose="020B0503020204020204" pitchFamily="34" charset="-122"/>
              </a:rPr>
              <a:t>操作，降低使用门槛，加快新人操作效率</a:t>
            </a:r>
            <a:endParaRPr lang="zh-CN" altLang="en-US" sz="1600" dirty="0">
              <a:solidFill>
                <a:srgbClr val="3B3838"/>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3589335" y="1308621"/>
            <a:ext cx="4776265" cy="4707158"/>
            <a:chOff x="3589335" y="1308621"/>
            <a:chExt cx="4776265" cy="4707158"/>
          </a:xfrm>
        </p:grpSpPr>
        <p:grpSp>
          <p:nvGrpSpPr>
            <p:cNvPr id="78" name="组合 77"/>
            <p:cNvGrpSpPr/>
            <p:nvPr/>
          </p:nvGrpSpPr>
          <p:grpSpPr>
            <a:xfrm>
              <a:off x="3750814" y="1491269"/>
              <a:ext cx="4614786" cy="4350599"/>
              <a:chOff x="3663728" y="1505783"/>
              <a:chExt cx="4614786" cy="4350599"/>
            </a:xfrm>
          </p:grpSpPr>
          <p:sp>
            <p:nvSpPr>
              <p:cNvPr id="50" name="MH_Other_1"/>
              <p:cNvSpPr>
                <a:spLocks noChangeArrowheads="1"/>
              </p:cNvSpPr>
              <p:nvPr>
                <p:custDataLst>
                  <p:tags r:id="rId5"/>
                </p:custDataLst>
              </p:nvPr>
            </p:nvSpPr>
            <p:spPr bwMode="auto">
              <a:xfrm>
                <a:off x="3715618" y="1505783"/>
                <a:ext cx="4324642" cy="4350599"/>
              </a:xfrm>
              <a:prstGeom prst="ellipse">
                <a:avLst/>
              </a:prstGeom>
              <a:noFill/>
              <a:ln w="82550" cmpd="dbl">
                <a:solidFill>
                  <a:schemeClr val="accent3">
                    <a:lumMod val="60000"/>
                    <a:lumOff val="40000"/>
                  </a:schemeClr>
                </a:solidFill>
                <a:prstDash val="sysDash"/>
                <a:bevel/>
              </a:ln>
            </p:spPr>
            <p:txBody>
              <a:bodyPr anchor="ctr">
                <a:normAutofit/>
              </a:bodyPr>
              <a:lstStyle/>
              <a:p>
                <a:pPr algn="ctr">
                  <a:defRPr/>
                </a:pPr>
                <a:endParaRPr lang="zh-CN" altLang="zh-CN" sz="8000">
                  <a:solidFill>
                    <a:schemeClr val="bg1"/>
                  </a:solidFill>
                  <a:sym typeface="Calibri" panose="020F0502020204030204" pitchFamily="34" charset="0"/>
                </a:endParaRPr>
              </a:p>
            </p:txBody>
          </p:sp>
          <p:sp>
            <p:nvSpPr>
              <p:cNvPr id="51" name="MH_Other_2"/>
              <p:cNvSpPr>
                <a:spLocks noChangeArrowheads="1"/>
              </p:cNvSpPr>
              <p:nvPr>
                <p:custDataLst>
                  <p:tags r:id="rId6"/>
                </p:custDataLst>
              </p:nvPr>
            </p:nvSpPr>
            <p:spPr bwMode="auto">
              <a:xfrm>
                <a:off x="3663728" y="1605510"/>
                <a:ext cx="1125269" cy="1131723"/>
              </a:xfrm>
              <a:prstGeom prst="ellipse">
                <a:avLst/>
              </a:prstGeom>
              <a:solidFill>
                <a:srgbClr val="3FACD9"/>
              </a:solidFill>
              <a:ln w="28575">
                <a:noFill/>
                <a:bevel/>
              </a:ln>
            </p:spPr>
            <p:txBody>
              <a:bodyPr anchor="ctr">
                <a:normAutofit fontScale="70000" lnSpcReduction="20000"/>
              </a:bodyPr>
              <a:lstStyle/>
              <a:p>
                <a:pPr algn="ctr">
                  <a:defRPr/>
                </a:pPr>
                <a:endParaRPr lang="zh-CN" altLang="zh-CN" sz="8000">
                  <a:solidFill>
                    <a:schemeClr val="bg1"/>
                  </a:solidFill>
                  <a:sym typeface="Calibri" panose="020F0502020204030204" pitchFamily="34" charset="0"/>
                </a:endParaRPr>
              </a:p>
            </p:txBody>
          </p:sp>
          <p:sp>
            <p:nvSpPr>
              <p:cNvPr id="53" name="MH_Other_4"/>
              <p:cNvSpPr>
                <a:spLocks noChangeArrowheads="1"/>
              </p:cNvSpPr>
              <p:nvPr>
                <p:custDataLst>
                  <p:tags r:id="rId7"/>
                </p:custDataLst>
              </p:nvPr>
            </p:nvSpPr>
            <p:spPr bwMode="auto">
              <a:xfrm>
                <a:off x="3663728" y="4618096"/>
                <a:ext cx="1125269" cy="1133875"/>
              </a:xfrm>
              <a:prstGeom prst="ellipse">
                <a:avLst/>
              </a:prstGeom>
              <a:solidFill>
                <a:srgbClr val="D74B56"/>
              </a:solidFill>
              <a:ln w="28575">
                <a:noFill/>
                <a:bevel/>
              </a:ln>
            </p:spPr>
            <p:txBody>
              <a:bodyPr anchor="ctr">
                <a:normAutofit fontScale="70000" lnSpcReduction="20000"/>
              </a:bodyPr>
              <a:lstStyle/>
              <a:p>
                <a:pPr algn="ctr">
                  <a:defRPr/>
                </a:pPr>
                <a:endParaRPr lang="zh-CN" altLang="zh-CN" sz="8000">
                  <a:solidFill>
                    <a:schemeClr val="bg1"/>
                  </a:solidFill>
                  <a:sym typeface="Calibri" panose="020F0502020204030204" pitchFamily="34" charset="0"/>
                </a:endParaRPr>
              </a:p>
            </p:txBody>
          </p:sp>
          <p:sp>
            <p:nvSpPr>
              <p:cNvPr id="54" name="MH_Other_5"/>
              <p:cNvSpPr>
                <a:spLocks noChangeArrowheads="1"/>
              </p:cNvSpPr>
              <p:nvPr>
                <p:custDataLst>
                  <p:tags r:id="rId8"/>
                </p:custDataLst>
              </p:nvPr>
            </p:nvSpPr>
            <p:spPr bwMode="auto">
              <a:xfrm>
                <a:off x="7153247" y="1523145"/>
                <a:ext cx="1125267" cy="1131723"/>
              </a:xfrm>
              <a:prstGeom prst="ellipse">
                <a:avLst/>
              </a:prstGeom>
              <a:solidFill>
                <a:srgbClr val="FFB82E"/>
              </a:solidFill>
              <a:ln w="28575">
                <a:noFill/>
                <a:bevel/>
              </a:ln>
            </p:spPr>
            <p:txBody>
              <a:bodyPr anchor="ctr">
                <a:normAutofit fontScale="70000" lnSpcReduction="20000"/>
              </a:bodyPr>
              <a:lstStyle/>
              <a:p>
                <a:pPr algn="ctr">
                  <a:defRPr/>
                </a:pPr>
                <a:endParaRPr lang="zh-CN" altLang="zh-CN" sz="8000">
                  <a:solidFill>
                    <a:schemeClr val="bg1"/>
                  </a:solidFill>
                  <a:sym typeface="Calibri" panose="020F0502020204030204" pitchFamily="34" charset="0"/>
                </a:endParaRPr>
              </a:p>
            </p:txBody>
          </p:sp>
          <p:sp>
            <p:nvSpPr>
              <p:cNvPr id="56" name="MH_Other_7"/>
              <p:cNvSpPr>
                <a:spLocks noChangeArrowheads="1"/>
              </p:cNvSpPr>
              <p:nvPr>
                <p:custDataLst>
                  <p:tags r:id="rId9"/>
                </p:custDataLst>
              </p:nvPr>
            </p:nvSpPr>
            <p:spPr bwMode="auto">
              <a:xfrm>
                <a:off x="7145096" y="4662227"/>
                <a:ext cx="1125267" cy="1133875"/>
              </a:xfrm>
              <a:prstGeom prst="ellipse">
                <a:avLst/>
              </a:prstGeom>
              <a:solidFill>
                <a:srgbClr val="00A99D"/>
              </a:solidFill>
              <a:ln w="28575">
                <a:noFill/>
                <a:bevel/>
              </a:ln>
            </p:spPr>
            <p:txBody>
              <a:bodyPr anchor="ctr">
                <a:normAutofit fontScale="70000" lnSpcReduction="20000"/>
              </a:bodyPr>
              <a:lstStyle/>
              <a:p>
                <a:pPr algn="ctr">
                  <a:defRPr/>
                </a:pPr>
                <a:endParaRPr lang="zh-CN" altLang="zh-CN" sz="8000">
                  <a:solidFill>
                    <a:schemeClr val="bg1"/>
                  </a:solidFill>
                  <a:sym typeface="Calibri" panose="020F0502020204030204" pitchFamily="34" charset="0"/>
                </a:endParaRPr>
              </a:p>
            </p:txBody>
          </p:sp>
          <p:sp>
            <p:nvSpPr>
              <p:cNvPr id="57" name="MH_Other_8"/>
              <p:cNvSpPr>
                <a:spLocks noChangeArrowheads="1"/>
              </p:cNvSpPr>
              <p:nvPr>
                <p:custDataLst>
                  <p:tags r:id="rId10"/>
                </p:custDataLst>
              </p:nvPr>
            </p:nvSpPr>
            <p:spPr bwMode="auto">
              <a:xfrm>
                <a:off x="4152133" y="2192886"/>
                <a:ext cx="111881" cy="111881"/>
              </a:xfrm>
              <a:custGeom>
                <a:avLst/>
                <a:gdLst>
                  <a:gd name="T0" fmla="*/ 89848 w 36"/>
                  <a:gd name="T1" fmla="*/ 49916 h 36"/>
                  <a:gd name="T2" fmla="*/ 39932 w 36"/>
                  <a:gd name="T3" fmla="*/ 0 h 36"/>
                  <a:gd name="T4" fmla="*/ 39932 w 36"/>
                  <a:gd name="T5" fmla="*/ 0 h 36"/>
                  <a:gd name="T6" fmla="*/ 0 w 36"/>
                  <a:gd name="T7" fmla="*/ 89848 h 36"/>
                  <a:gd name="T8" fmla="*/ 89848 w 36"/>
                  <a:gd name="T9" fmla="*/ 49916 h 36"/>
                  <a:gd name="T10" fmla="*/ 0 60000 65536"/>
                  <a:gd name="T11" fmla="*/ 0 60000 65536"/>
                  <a:gd name="T12" fmla="*/ 0 60000 65536"/>
                  <a:gd name="T13" fmla="*/ 0 60000 65536"/>
                  <a:gd name="T14" fmla="*/ 0 60000 65536"/>
                  <a:gd name="T15" fmla="*/ 0 w 36"/>
                  <a:gd name="T16" fmla="*/ 0 h 36"/>
                  <a:gd name="T17" fmla="*/ 36 w 36"/>
                  <a:gd name="T18" fmla="*/ 36 h 36"/>
                </a:gdLst>
                <a:ahLst/>
                <a:cxnLst>
                  <a:cxn ang="T10">
                    <a:pos x="T0" y="T1"/>
                  </a:cxn>
                  <a:cxn ang="T11">
                    <a:pos x="T2" y="T3"/>
                  </a:cxn>
                  <a:cxn ang="T12">
                    <a:pos x="T4" y="T5"/>
                  </a:cxn>
                  <a:cxn ang="T13">
                    <a:pos x="T6" y="T7"/>
                  </a:cxn>
                  <a:cxn ang="T14">
                    <a:pos x="T8" y="T9"/>
                  </a:cxn>
                </a:cxnLst>
                <a:rect l="T15" t="T16" r="T17" b="T18"/>
                <a:pathLst>
                  <a:path w="36" h="36">
                    <a:moveTo>
                      <a:pt x="36" y="20"/>
                    </a:moveTo>
                    <a:lnTo>
                      <a:pt x="16" y="0"/>
                    </a:lnTo>
                    <a:lnTo>
                      <a:pt x="0" y="36"/>
                    </a:lnTo>
                    <a:lnTo>
                      <a:pt x="36" y="20"/>
                    </a:lnTo>
                    <a:close/>
                  </a:path>
                </a:pathLst>
              </a:custGeom>
              <a:solidFill>
                <a:srgbClr val="FEFFFF"/>
              </a:solidFill>
              <a:ln w="9525" cmpd="sng">
                <a:noFill/>
                <a:bevel/>
              </a:ln>
            </p:spPr>
            <p:txBody>
              <a:bodyPr>
                <a:normAutofit fontScale="25000" lnSpcReduction="20000"/>
              </a:bodyPr>
              <a:lstStyle/>
              <a:p>
                <a:pPr>
                  <a:defRPr/>
                </a:pPr>
                <a:endParaRPr lang="zh-CN" altLang="en-US" sz="1600"/>
              </a:p>
            </p:txBody>
          </p:sp>
          <p:sp>
            <p:nvSpPr>
              <p:cNvPr id="58" name="MH_Other_9"/>
              <p:cNvSpPr>
                <a:spLocks noChangeArrowheads="1"/>
              </p:cNvSpPr>
              <p:nvPr>
                <p:custDataLst>
                  <p:tags r:id="rId11"/>
                </p:custDataLst>
              </p:nvPr>
            </p:nvSpPr>
            <p:spPr bwMode="auto">
              <a:xfrm>
                <a:off x="4264015" y="2255281"/>
                <a:ext cx="2151" cy="2152"/>
              </a:xfrm>
              <a:prstGeom prst="rect">
                <a:avLst/>
              </a:prstGeom>
              <a:solidFill>
                <a:srgbClr val="FEFFFF"/>
              </a:solidFill>
              <a:ln w="9525">
                <a:noFill/>
                <a:bevel/>
              </a:ln>
            </p:spPr>
            <p:txBody>
              <a:bodyPr>
                <a:normAutofit fontScale="25000" lnSpcReduction="20000"/>
              </a:bodyPr>
              <a:lstStyle/>
              <a:p>
                <a:pPr>
                  <a:defRPr/>
                </a:pPr>
                <a:endParaRPr lang="zh-CN" altLang="zh-CN" sz="1600">
                  <a:sym typeface="Calibri" panose="020F0502020204030204" pitchFamily="34" charset="0"/>
                </a:endParaRPr>
              </a:p>
            </p:txBody>
          </p:sp>
          <p:sp>
            <p:nvSpPr>
              <p:cNvPr id="59" name="MH_Other_10"/>
              <p:cNvSpPr>
                <a:spLocks noChangeArrowheads="1"/>
              </p:cNvSpPr>
              <p:nvPr>
                <p:custDataLst>
                  <p:tags r:id="rId12"/>
                </p:custDataLst>
              </p:nvPr>
            </p:nvSpPr>
            <p:spPr bwMode="auto">
              <a:xfrm>
                <a:off x="4216680" y="1923940"/>
                <a:ext cx="284006" cy="277552"/>
              </a:xfrm>
              <a:custGeom>
                <a:avLst/>
                <a:gdLst>
                  <a:gd name="T0" fmla="*/ 202159 w 91"/>
                  <a:gd name="T1" fmla="*/ 0 h 89"/>
                  <a:gd name="T2" fmla="*/ 0 w 91"/>
                  <a:gd name="T3" fmla="*/ 202159 h 89"/>
                  <a:gd name="T4" fmla="*/ 19966 w 91"/>
                  <a:gd name="T5" fmla="*/ 222125 h 89"/>
                  <a:gd name="T6" fmla="*/ 227117 w 91"/>
                  <a:gd name="T7" fmla="*/ 19966 h 89"/>
                  <a:gd name="T8" fmla="*/ 202159 w 91"/>
                  <a:gd name="T9" fmla="*/ 0 h 89"/>
                  <a:gd name="T10" fmla="*/ 0 60000 65536"/>
                  <a:gd name="T11" fmla="*/ 0 60000 65536"/>
                  <a:gd name="T12" fmla="*/ 0 60000 65536"/>
                  <a:gd name="T13" fmla="*/ 0 60000 65536"/>
                  <a:gd name="T14" fmla="*/ 0 60000 65536"/>
                  <a:gd name="T15" fmla="*/ 0 w 91"/>
                  <a:gd name="T16" fmla="*/ 0 h 89"/>
                  <a:gd name="T17" fmla="*/ 91 w 91"/>
                  <a:gd name="T18" fmla="*/ 89 h 89"/>
                </a:gdLst>
                <a:ahLst/>
                <a:cxnLst>
                  <a:cxn ang="T10">
                    <a:pos x="T0" y="T1"/>
                  </a:cxn>
                  <a:cxn ang="T11">
                    <a:pos x="T2" y="T3"/>
                  </a:cxn>
                  <a:cxn ang="T12">
                    <a:pos x="T4" y="T5"/>
                  </a:cxn>
                  <a:cxn ang="T13">
                    <a:pos x="T6" y="T7"/>
                  </a:cxn>
                  <a:cxn ang="T14">
                    <a:pos x="T8" y="T9"/>
                  </a:cxn>
                </a:cxnLst>
                <a:rect l="T15" t="T16" r="T17" b="T18"/>
                <a:pathLst>
                  <a:path w="91" h="89">
                    <a:moveTo>
                      <a:pt x="81" y="0"/>
                    </a:moveTo>
                    <a:lnTo>
                      <a:pt x="0" y="81"/>
                    </a:lnTo>
                    <a:lnTo>
                      <a:pt x="8" y="89"/>
                    </a:lnTo>
                    <a:lnTo>
                      <a:pt x="91" y="8"/>
                    </a:lnTo>
                    <a:lnTo>
                      <a:pt x="81" y="0"/>
                    </a:lnTo>
                    <a:close/>
                  </a:path>
                </a:pathLst>
              </a:custGeom>
              <a:solidFill>
                <a:srgbClr val="FEFFFF"/>
              </a:solidFill>
              <a:ln w="9525" cmpd="sng">
                <a:noFill/>
                <a:bevel/>
              </a:ln>
            </p:spPr>
            <p:txBody>
              <a:bodyPr>
                <a:normAutofit fontScale="85000" lnSpcReduction="20000"/>
              </a:bodyPr>
              <a:lstStyle/>
              <a:p>
                <a:pPr>
                  <a:defRPr/>
                </a:pPr>
                <a:endParaRPr lang="zh-CN" altLang="en-US" sz="1600"/>
              </a:p>
            </p:txBody>
          </p:sp>
          <p:sp>
            <p:nvSpPr>
              <p:cNvPr id="60" name="MH_Other_11"/>
              <p:cNvSpPr>
                <a:spLocks noChangeArrowheads="1"/>
              </p:cNvSpPr>
              <p:nvPr>
                <p:custDataLst>
                  <p:tags r:id="rId13"/>
                </p:custDataLst>
              </p:nvPr>
            </p:nvSpPr>
            <p:spPr bwMode="auto">
              <a:xfrm>
                <a:off x="4255408" y="1962670"/>
                <a:ext cx="281854" cy="279703"/>
              </a:xfrm>
              <a:custGeom>
                <a:avLst/>
                <a:gdLst>
                  <a:gd name="T0" fmla="*/ 0 w 91"/>
                  <a:gd name="T1" fmla="*/ 204654 h 90"/>
                  <a:gd name="T2" fmla="*/ 19966 w 91"/>
                  <a:gd name="T3" fmla="*/ 224620 h 90"/>
                  <a:gd name="T4" fmla="*/ 227117 w 91"/>
                  <a:gd name="T5" fmla="*/ 19966 h 90"/>
                  <a:gd name="T6" fmla="*/ 207151 w 91"/>
                  <a:gd name="T7" fmla="*/ 0 h 90"/>
                  <a:gd name="T8" fmla="*/ 0 w 91"/>
                  <a:gd name="T9" fmla="*/ 204654 h 90"/>
                  <a:gd name="T10" fmla="*/ 0 60000 65536"/>
                  <a:gd name="T11" fmla="*/ 0 60000 65536"/>
                  <a:gd name="T12" fmla="*/ 0 60000 65536"/>
                  <a:gd name="T13" fmla="*/ 0 60000 65536"/>
                  <a:gd name="T14" fmla="*/ 0 60000 65536"/>
                  <a:gd name="T15" fmla="*/ 0 w 91"/>
                  <a:gd name="T16" fmla="*/ 0 h 90"/>
                  <a:gd name="T17" fmla="*/ 91 w 91"/>
                  <a:gd name="T18" fmla="*/ 90 h 90"/>
                </a:gdLst>
                <a:ahLst/>
                <a:cxnLst>
                  <a:cxn ang="T10">
                    <a:pos x="T0" y="T1"/>
                  </a:cxn>
                  <a:cxn ang="T11">
                    <a:pos x="T2" y="T3"/>
                  </a:cxn>
                  <a:cxn ang="T12">
                    <a:pos x="T4" y="T5"/>
                  </a:cxn>
                  <a:cxn ang="T13">
                    <a:pos x="T6" y="T7"/>
                  </a:cxn>
                  <a:cxn ang="T14">
                    <a:pos x="T8" y="T9"/>
                  </a:cxn>
                </a:cxnLst>
                <a:rect l="T15" t="T16" r="T17" b="T18"/>
                <a:pathLst>
                  <a:path w="91" h="90">
                    <a:moveTo>
                      <a:pt x="0" y="82"/>
                    </a:moveTo>
                    <a:lnTo>
                      <a:pt x="8" y="90"/>
                    </a:lnTo>
                    <a:lnTo>
                      <a:pt x="91" y="8"/>
                    </a:lnTo>
                    <a:lnTo>
                      <a:pt x="83" y="0"/>
                    </a:lnTo>
                    <a:lnTo>
                      <a:pt x="0" y="82"/>
                    </a:lnTo>
                    <a:close/>
                  </a:path>
                </a:pathLst>
              </a:custGeom>
              <a:solidFill>
                <a:srgbClr val="FEFFFF"/>
              </a:solidFill>
              <a:ln w="9525" cmpd="sng">
                <a:noFill/>
                <a:bevel/>
              </a:ln>
            </p:spPr>
            <p:txBody>
              <a:bodyPr>
                <a:normAutofit fontScale="85000" lnSpcReduction="20000"/>
              </a:bodyPr>
              <a:lstStyle/>
              <a:p>
                <a:pPr>
                  <a:defRPr/>
                </a:pPr>
                <a:endParaRPr lang="zh-CN" altLang="en-US" sz="1600"/>
              </a:p>
            </p:txBody>
          </p:sp>
          <p:sp>
            <p:nvSpPr>
              <p:cNvPr id="61" name="MH_Other_12"/>
              <p:cNvSpPr>
                <a:spLocks noChangeArrowheads="1"/>
              </p:cNvSpPr>
              <p:nvPr>
                <p:custDataLst>
                  <p:tags r:id="rId14"/>
                </p:custDataLst>
              </p:nvPr>
            </p:nvSpPr>
            <p:spPr bwMode="auto">
              <a:xfrm>
                <a:off x="4487778" y="1887366"/>
                <a:ext cx="88213" cy="81759"/>
              </a:xfrm>
              <a:custGeom>
                <a:avLst/>
                <a:gdLst>
                  <a:gd name="T0" fmla="*/ 46588 w 21"/>
                  <a:gd name="T1" fmla="*/ 19467 h 20"/>
                  <a:gd name="T2" fmla="*/ 0 w 21"/>
                  <a:gd name="T3" fmla="*/ 19467 h 20"/>
                  <a:gd name="T4" fmla="*/ 49916 w 21"/>
                  <a:gd name="T5" fmla="*/ 64890 h 20"/>
                  <a:gd name="T6" fmla="*/ 46588 w 21"/>
                  <a:gd name="T7" fmla="*/ 19467 h 20"/>
                  <a:gd name="T8" fmla="*/ 0 60000 65536"/>
                  <a:gd name="T9" fmla="*/ 0 60000 65536"/>
                  <a:gd name="T10" fmla="*/ 0 60000 65536"/>
                  <a:gd name="T11" fmla="*/ 0 60000 65536"/>
                  <a:gd name="T12" fmla="*/ 0 w 21"/>
                  <a:gd name="T13" fmla="*/ 0 h 20"/>
                  <a:gd name="T14" fmla="*/ 21 w 21"/>
                  <a:gd name="T15" fmla="*/ 20 h 20"/>
                </a:gdLst>
                <a:ahLst/>
                <a:cxnLst>
                  <a:cxn ang="T8">
                    <a:pos x="T0" y="T1"/>
                  </a:cxn>
                  <a:cxn ang="T9">
                    <a:pos x="T2" y="T3"/>
                  </a:cxn>
                  <a:cxn ang="T10">
                    <a:pos x="T4" y="T5"/>
                  </a:cxn>
                  <a:cxn ang="T11">
                    <a:pos x="T6" y="T7"/>
                  </a:cxn>
                </a:cxnLst>
                <a:rect l="T12" t="T13" r="T14" b="T15"/>
                <a:pathLst>
                  <a:path w="21" h="20">
                    <a:moveTo>
                      <a:pt x="14" y="6"/>
                    </a:moveTo>
                    <a:cubicBezTo>
                      <a:pt x="8" y="0"/>
                      <a:pt x="0" y="6"/>
                      <a:pt x="0" y="6"/>
                    </a:cubicBezTo>
                    <a:cubicBezTo>
                      <a:pt x="15" y="20"/>
                      <a:pt x="15" y="20"/>
                      <a:pt x="15" y="20"/>
                    </a:cubicBezTo>
                    <a:cubicBezTo>
                      <a:pt x="15" y="20"/>
                      <a:pt x="21" y="13"/>
                      <a:pt x="14" y="6"/>
                    </a:cubicBezTo>
                    <a:close/>
                  </a:path>
                </a:pathLst>
              </a:custGeom>
              <a:solidFill>
                <a:srgbClr val="FEFFFF"/>
              </a:solidFill>
              <a:ln w="9525" cmpd="sng">
                <a:noFill/>
                <a:bevel/>
              </a:ln>
            </p:spPr>
            <p:txBody>
              <a:bodyPr>
                <a:normAutofit fontScale="25000" lnSpcReduction="20000"/>
              </a:bodyPr>
              <a:lstStyle/>
              <a:p>
                <a:pPr>
                  <a:defRPr/>
                </a:pPr>
                <a:endParaRPr lang="zh-CN" altLang="en-US" sz="1600"/>
              </a:p>
            </p:txBody>
          </p:sp>
          <p:sp>
            <p:nvSpPr>
              <p:cNvPr id="62" name="MH_Other_13"/>
              <p:cNvSpPr>
                <a:spLocks noChangeArrowheads="1"/>
              </p:cNvSpPr>
              <p:nvPr>
                <p:custDataLst>
                  <p:tags r:id="rId15"/>
                </p:custDataLst>
              </p:nvPr>
            </p:nvSpPr>
            <p:spPr bwMode="auto">
              <a:xfrm>
                <a:off x="3954190" y="1900274"/>
                <a:ext cx="520679" cy="514223"/>
              </a:xfrm>
              <a:custGeom>
                <a:avLst/>
                <a:gdLst>
                  <a:gd name="T0" fmla="*/ 366880 w 167"/>
                  <a:gd name="T1" fmla="*/ 361889 h 165"/>
                  <a:gd name="T2" fmla="*/ 49916 w 167"/>
                  <a:gd name="T3" fmla="*/ 361889 h 165"/>
                  <a:gd name="T4" fmla="*/ 49916 w 167"/>
                  <a:gd name="T5" fmla="*/ 49916 h 165"/>
                  <a:gd name="T6" fmla="*/ 346914 w 167"/>
                  <a:gd name="T7" fmla="*/ 49916 h 165"/>
                  <a:gd name="T8" fmla="*/ 399326 w 167"/>
                  <a:gd name="T9" fmla="*/ 0 h 165"/>
                  <a:gd name="T10" fmla="*/ 0 w 167"/>
                  <a:gd name="T11" fmla="*/ 0 h 165"/>
                  <a:gd name="T12" fmla="*/ 0 w 167"/>
                  <a:gd name="T13" fmla="*/ 411805 h 165"/>
                  <a:gd name="T14" fmla="*/ 416796 w 167"/>
                  <a:gd name="T15" fmla="*/ 411805 h 165"/>
                  <a:gd name="T16" fmla="*/ 416796 w 167"/>
                  <a:gd name="T17" fmla="*/ 152243 h 165"/>
                  <a:gd name="T18" fmla="*/ 366880 w 167"/>
                  <a:gd name="T19" fmla="*/ 202159 h 165"/>
                  <a:gd name="T20" fmla="*/ 366880 w 167"/>
                  <a:gd name="T21" fmla="*/ 361889 h 1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7"/>
                  <a:gd name="T34" fmla="*/ 0 h 165"/>
                  <a:gd name="T35" fmla="*/ 167 w 167"/>
                  <a:gd name="T36" fmla="*/ 165 h 1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7" h="165">
                    <a:moveTo>
                      <a:pt x="147" y="145"/>
                    </a:moveTo>
                    <a:lnTo>
                      <a:pt x="20" y="145"/>
                    </a:lnTo>
                    <a:lnTo>
                      <a:pt x="20" y="20"/>
                    </a:lnTo>
                    <a:lnTo>
                      <a:pt x="139" y="20"/>
                    </a:lnTo>
                    <a:lnTo>
                      <a:pt x="160" y="0"/>
                    </a:lnTo>
                    <a:lnTo>
                      <a:pt x="0" y="0"/>
                    </a:lnTo>
                    <a:lnTo>
                      <a:pt x="0" y="165"/>
                    </a:lnTo>
                    <a:lnTo>
                      <a:pt x="167" y="165"/>
                    </a:lnTo>
                    <a:lnTo>
                      <a:pt x="167" y="61"/>
                    </a:lnTo>
                    <a:lnTo>
                      <a:pt x="147" y="81"/>
                    </a:lnTo>
                    <a:lnTo>
                      <a:pt x="147" y="145"/>
                    </a:lnTo>
                    <a:close/>
                  </a:path>
                </a:pathLst>
              </a:custGeom>
              <a:solidFill>
                <a:srgbClr val="FEFFFF"/>
              </a:solidFill>
              <a:ln w="9525" cmpd="sng">
                <a:noFill/>
                <a:bevel/>
              </a:ln>
            </p:spPr>
            <p:txBody>
              <a:bodyPr>
                <a:normAutofit/>
              </a:bodyPr>
              <a:lstStyle/>
              <a:p>
                <a:pPr>
                  <a:defRPr/>
                </a:pPr>
                <a:endParaRPr lang="zh-CN" altLang="en-US" sz="1600"/>
              </a:p>
            </p:txBody>
          </p:sp>
          <p:sp>
            <p:nvSpPr>
              <p:cNvPr id="66" name="MH_Other_17"/>
              <p:cNvSpPr>
                <a:spLocks noEditPoints="1" noChangeArrowheads="1"/>
              </p:cNvSpPr>
              <p:nvPr>
                <p:custDataLst>
                  <p:tags r:id="rId16"/>
                </p:custDataLst>
              </p:nvPr>
            </p:nvSpPr>
            <p:spPr bwMode="auto">
              <a:xfrm>
                <a:off x="3902551" y="4910709"/>
                <a:ext cx="559407" cy="548649"/>
              </a:xfrm>
              <a:custGeom>
                <a:avLst/>
                <a:gdLst>
                  <a:gd name="T0" fmla="*/ 2147483646 w 113"/>
                  <a:gd name="T1" fmla="*/ 2147483646 h 112"/>
                  <a:gd name="T2" fmla="*/ 2147483646 w 113"/>
                  <a:gd name="T3" fmla="*/ 2147483646 h 112"/>
                  <a:gd name="T4" fmla="*/ 2147483646 w 113"/>
                  <a:gd name="T5" fmla="*/ 2147483646 h 112"/>
                  <a:gd name="T6" fmla="*/ 2147483646 w 113"/>
                  <a:gd name="T7" fmla="*/ 2147483646 h 112"/>
                  <a:gd name="T8" fmla="*/ 2147483646 w 113"/>
                  <a:gd name="T9" fmla="*/ 2147483646 h 112"/>
                  <a:gd name="T10" fmla="*/ 2147483646 w 113"/>
                  <a:gd name="T11" fmla="*/ 2147483646 h 112"/>
                  <a:gd name="T12" fmla="*/ 2147483646 w 113"/>
                  <a:gd name="T13" fmla="*/ 2147483646 h 112"/>
                  <a:gd name="T14" fmla="*/ 2147483646 w 113"/>
                  <a:gd name="T15" fmla="*/ 2147483646 h 112"/>
                  <a:gd name="T16" fmla="*/ 2147483646 w 113"/>
                  <a:gd name="T17" fmla="*/ 2147483646 h 112"/>
                  <a:gd name="T18" fmla="*/ 2147483646 w 113"/>
                  <a:gd name="T19" fmla="*/ 2147483646 h 112"/>
                  <a:gd name="T20" fmla="*/ 2147483646 w 113"/>
                  <a:gd name="T21" fmla="*/ 2147483646 h 112"/>
                  <a:gd name="T22" fmla="*/ 2147483646 w 113"/>
                  <a:gd name="T23" fmla="*/ 2147483646 h 112"/>
                  <a:gd name="T24" fmla="*/ 2147483646 w 113"/>
                  <a:gd name="T25" fmla="*/ 2147483646 h 112"/>
                  <a:gd name="T26" fmla="*/ 2147483646 w 113"/>
                  <a:gd name="T27" fmla="*/ 2147483646 h 112"/>
                  <a:gd name="T28" fmla="*/ 2147483646 w 113"/>
                  <a:gd name="T29" fmla="*/ 2147483646 h 112"/>
                  <a:gd name="T30" fmla="*/ 2147483646 w 113"/>
                  <a:gd name="T31" fmla="*/ 2147483646 h 112"/>
                  <a:gd name="T32" fmla="*/ 2147483646 w 113"/>
                  <a:gd name="T33" fmla="*/ 2147483646 h 112"/>
                  <a:gd name="T34" fmla="*/ 2147483646 w 113"/>
                  <a:gd name="T35" fmla="*/ 2147483646 h 11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13"/>
                  <a:gd name="T55" fmla="*/ 0 h 112"/>
                  <a:gd name="T56" fmla="*/ 113 w 113"/>
                  <a:gd name="T57" fmla="*/ 112 h 11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13" h="112">
                    <a:moveTo>
                      <a:pt x="14" y="13"/>
                    </a:moveTo>
                    <a:cubicBezTo>
                      <a:pt x="0" y="27"/>
                      <a:pt x="0" y="49"/>
                      <a:pt x="14" y="63"/>
                    </a:cubicBezTo>
                    <a:cubicBezTo>
                      <a:pt x="23" y="72"/>
                      <a:pt x="37" y="75"/>
                      <a:pt x="49" y="71"/>
                    </a:cubicBezTo>
                    <a:cubicBezTo>
                      <a:pt x="60" y="82"/>
                      <a:pt x="60" y="82"/>
                      <a:pt x="60" y="82"/>
                    </a:cubicBezTo>
                    <a:cubicBezTo>
                      <a:pt x="60" y="82"/>
                      <a:pt x="70" y="74"/>
                      <a:pt x="75" y="79"/>
                    </a:cubicBezTo>
                    <a:cubicBezTo>
                      <a:pt x="79" y="83"/>
                      <a:pt x="76" y="89"/>
                      <a:pt x="75" y="93"/>
                    </a:cubicBezTo>
                    <a:cubicBezTo>
                      <a:pt x="74" y="95"/>
                      <a:pt x="73" y="99"/>
                      <a:pt x="78" y="97"/>
                    </a:cubicBezTo>
                    <a:cubicBezTo>
                      <a:pt x="81" y="96"/>
                      <a:pt x="88" y="92"/>
                      <a:pt x="92" y="97"/>
                    </a:cubicBezTo>
                    <a:cubicBezTo>
                      <a:pt x="97" y="102"/>
                      <a:pt x="91" y="112"/>
                      <a:pt x="91" y="112"/>
                    </a:cubicBezTo>
                    <a:cubicBezTo>
                      <a:pt x="113" y="112"/>
                      <a:pt x="113" y="112"/>
                      <a:pt x="113" y="112"/>
                    </a:cubicBezTo>
                    <a:cubicBezTo>
                      <a:pt x="113" y="91"/>
                      <a:pt x="113" y="91"/>
                      <a:pt x="113" y="91"/>
                    </a:cubicBezTo>
                    <a:cubicBezTo>
                      <a:pt x="71" y="49"/>
                      <a:pt x="71" y="49"/>
                      <a:pt x="71" y="49"/>
                    </a:cubicBezTo>
                    <a:cubicBezTo>
                      <a:pt x="75" y="37"/>
                      <a:pt x="72" y="23"/>
                      <a:pt x="63" y="13"/>
                    </a:cubicBezTo>
                    <a:cubicBezTo>
                      <a:pt x="49" y="0"/>
                      <a:pt x="27" y="0"/>
                      <a:pt x="14" y="13"/>
                    </a:cubicBezTo>
                    <a:close/>
                    <a:moveTo>
                      <a:pt x="17" y="53"/>
                    </a:moveTo>
                    <a:cubicBezTo>
                      <a:pt x="11" y="43"/>
                      <a:pt x="12" y="29"/>
                      <a:pt x="20" y="20"/>
                    </a:cubicBezTo>
                    <a:cubicBezTo>
                      <a:pt x="29" y="12"/>
                      <a:pt x="43" y="11"/>
                      <a:pt x="53" y="17"/>
                    </a:cubicBezTo>
                    <a:lnTo>
                      <a:pt x="17" y="53"/>
                    </a:lnTo>
                    <a:close/>
                  </a:path>
                </a:pathLst>
              </a:custGeom>
              <a:solidFill>
                <a:srgbClr val="FE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7" name="MH_Other_18"/>
              <p:cNvSpPr>
                <a:spLocks noEditPoints="1" noChangeArrowheads="1"/>
              </p:cNvSpPr>
              <p:nvPr>
                <p:custDataLst>
                  <p:tags r:id="rId17"/>
                </p:custDataLst>
              </p:nvPr>
            </p:nvSpPr>
            <p:spPr bwMode="auto">
              <a:xfrm>
                <a:off x="7414042" y="4922567"/>
                <a:ext cx="589529" cy="580922"/>
              </a:xfrm>
              <a:custGeom>
                <a:avLst/>
                <a:gdLst>
                  <a:gd name="T0" fmla="*/ 2147483646 w 120"/>
                  <a:gd name="T1" fmla="*/ 2147483646 h 118"/>
                  <a:gd name="T2" fmla="*/ 2147483646 w 120"/>
                  <a:gd name="T3" fmla="*/ 2147483646 h 118"/>
                  <a:gd name="T4" fmla="*/ 2147483646 w 120"/>
                  <a:gd name="T5" fmla="*/ 2147483646 h 118"/>
                  <a:gd name="T6" fmla="*/ 2147483646 w 120"/>
                  <a:gd name="T7" fmla="*/ 2147483646 h 118"/>
                  <a:gd name="T8" fmla="*/ 2147483646 w 120"/>
                  <a:gd name="T9" fmla="*/ 2147483646 h 118"/>
                  <a:gd name="T10" fmla="*/ 2147483646 w 120"/>
                  <a:gd name="T11" fmla="*/ 2147483646 h 118"/>
                  <a:gd name="T12" fmla="*/ 2147483646 w 120"/>
                  <a:gd name="T13" fmla="*/ 2147483646 h 118"/>
                  <a:gd name="T14" fmla="*/ 2147483646 w 120"/>
                  <a:gd name="T15" fmla="*/ 2147483646 h 118"/>
                  <a:gd name="T16" fmla="*/ 2147483646 w 120"/>
                  <a:gd name="T17" fmla="*/ 2147483646 h 118"/>
                  <a:gd name="T18" fmla="*/ 2147483646 w 120"/>
                  <a:gd name="T19" fmla="*/ 2147483646 h 118"/>
                  <a:gd name="T20" fmla="*/ 2147483646 w 120"/>
                  <a:gd name="T21" fmla="*/ 2147483646 h 118"/>
                  <a:gd name="T22" fmla="*/ 2147483646 w 120"/>
                  <a:gd name="T23" fmla="*/ 2147483646 h 118"/>
                  <a:gd name="T24" fmla="*/ 2147483646 w 120"/>
                  <a:gd name="T25" fmla="*/ 2147483646 h 118"/>
                  <a:gd name="T26" fmla="*/ 2147483646 w 120"/>
                  <a:gd name="T27" fmla="*/ 2147483646 h 118"/>
                  <a:gd name="T28" fmla="*/ 2147483646 w 120"/>
                  <a:gd name="T29" fmla="*/ 2147483646 h 118"/>
                  <a:gd name="T30" fmla="*/ 2147483646 w 120"/>
                  <a:gd name="T31" fmla="*/ 2147483646 h 118"/>
                  <a:gd name="T32" fmla="*/ 2147483646 w 120"/>
                  <a:gd name="T33" fmla="*/ 2147483646 h 118"/>
                  <a:gd name="T34" fmla="*/ 2147483646 w 120"/>
                  <a:gd name="T35" fmla="*/ 2147483646 h 118"/>
                  <a:gd name="T36" fmla="*/ 2147483646 w 120"/>
                  <a:gd name="T37" fmla="*/ 2147483646 h 118"/>
                  <a:gd name="T38" fmla="*/ 2147483646 w 120"/>
                  <a:gd name="T39" fmla="*/ 2147483646 h 11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20"/>
                  <a:gd name="T61" fmla="*/ 0 h 118"/>
                  <a:gd name="T62" fmla="*/ 120 w 120"/>
                  <a:gd name="T63" fmla="*/ 118 h 11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20" h="118">
                    <a:moveTo>
                      <a:pt x="53" y="35"/>
                    </a:moveTo>
                    <a:cubicBezTo>
                      <a:pt x="56" y="26"/>
                      <a:pt x="54" y="16"/>
                      <a:pt x="47" y="9"/>
                    </a:cubicBezTo>
                    <a:cubicBezTo>
                      <a:pt x="40" y="2"/>
                      <a:pt x="30" y="0"/>
                      <a:pt x="21" y="2"/>
                    </a:cubicBezTo>
                    <a:cubicBezTo>
                      <a:pt x="36" y="17"/>
                      <a:pt x="36" y="17"/>
                      <a:pt x="36" y="17"/>
                    </a:cubicBezTo>
                    <a:cubicBezTo>
                      <a:pt x="32" y="32"/>
                      <a:pt x="32" y="32"/>
                      <a:pt x="32" y="32"/>
                    </a:cubicBezTo>
                    <a:cubicBezTo>
                      <a:pt x="17" y="36"/>
                      <a:pt x="17" y="36"/>
                      <a:pt x="17" y="36"/>
                    </a:cubicBezTo>
                    <a:cubicBezTo>
                      <a:pt x="2" y="21"/>
                      <a:pt x="2" y="21"/>
                      <a:pt x="2" y="21"/>
                    </a:cubicBezTo>
                    <a:cubicBezTo>
                      <a:pt x="0" y="30"/>
                      <a:pt x="2" y="40"/>
                      <a:pt x="9" y="47"/>
                    </a:cubicBezTo>
                    <a:cubicBezTo>
                      <a:pt x="17" y="54"/>
                      <a:pt x="27" y="56"/>
                      <a:pt x="36" y="53"/>
                    </a:cubicBezTo>
                    <a:cubicBezTo>
                      <a:pt x="36" y="53"/>
                      <a:pt x="36" y="53"/>
                      <a:pt x="36" y="53"/>
                    </a:cubicBezTo>
                    <a:cubicBezTo>
                      <a:pt x="98" y="115"/>
                      <a:pt x="98" y="115"/>
                      <a:pt x="98" y="115"/>
                    </a:cubicBezTo>
                    <a:cubicBezTo>
                      <a:pt x="100" y="117"/>
                      <a:pt x="103" y="118"/>
                      <a:pt x="107" y="118"/>
                    </a:cubicBezTo>
                    <a:cubicBezTo>
                      <a:pt x="110" y="118"/>
                      <a:pt x="113" y="117"/>
                      <a:pt x="115" y="115"/>
                    </a:cubicBezTo>
                    <a:cubicBezTo>
                      <a:pt x="120" y="110"/>
                      <a:pt x="120" y="102"/>
                      <a:pt x="115" y="97"/>
                    </a:cubicBezTo>
                    <a:lnTo>
                      <a:pt x="53" y="35"/>
                    </a:lnTo>
                    <a:close/>
                    <a:moveTo>
                      <a:pt x="108" y="113"/>
                    </a:moveTo>
                    <a:cubicBezTo>
                      <a:pt x="105" y="113"/>
                      <a:pt x="103" y="110"/>
                      <a:pt x="103" y="108"/>
                    </a:cubicBezTo>
                    <a:cubicBezTo>
                      <a:pt x="103" y="105"/>
                      <a:pt x="105" y="103"/>
                      <a:pt x="108" y="103"/>
                    </a:cubicBezTo>
                    <a:cubicBezTo>
                      <a:pt x="110" y="103"/>
                      <a:pt x="113" y="105"/>
                      <a:pt x="113" y="108"/>
                    </a:cubicBezTo>
                    <a:cubicBezTo>
                      <a:pt x="113" y="110"/>
                      <a:pt x="110" y="113"/>
                      <a:pt x="108" y="113"/>
                    </a:cubicBezTo>
                    <a:close/>
                  </a:path>
                </a:pathLst>
              </a:custGeom>
              <a:solidFill>
                <a:srgbClr val="FE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8" name="MH_Other_19"/>
              <p:cNvSpPr>
                <a:spLocks noEditPoints="1" noChangeArrowheads="1"/>
              </p:cNvSpPr>
              <p:nvPr>
                <p:custDataLst>
                  <p:tags r:id="rId18"/>
                </p:custDataLst>
              </p:nvPr>
            </p:nvSpPr>
            <p:spPr bwMode="auto">
              <a:xfrm>
                <a:off x="7409283" y="1703875"/>
                <a:ext cx="273249" cy="499163"/>
              </a:xfrm>
              <a:custGeom>
                <a:avLst/>
                <a:gdLst>
                  <a:gd name="T0" fmla="*/ 2147483646 w 50"/>
                  <a:gd name="T1" fmla="*/ 2147483646 h 90"/>
                  <a:gd name="T2" fmla="*/ 2147483646 w 50"/>
                  <a:gd name="T3" fmla="*/ 2147483646 h 90"/>
                  <a:gd name="T4" fmla="*/ 2147483646 w 50"/>
                  <a:gd name="T5" fmla="*/ 0 h 90"/>
                  <a:gd name="T6" fmla="*/ 2147483646 w 50"/>
                  <a:gd name="T7" fmla="*/ 0 h 90"/>
                  <a:gd name="T8" fmla="*/ 0 w 50"/>
                  <a:gd name="T9" fmla="*/ 2147483646 h 90"/>
                  <a:gd name="T10" fmla="*/ 0 w 50"/>
                  <a:gd name="T11" fmla="*/ 2147483646 h 90"/>
                  <a:gd name="T12" fmla="*/ 2147483646 w 50"/>
                  <a:gd name="T13" fmla="*/ 2147483646 h 90"/>
                  <a:gd name="T14" fmla="*/ 2147483646 w 50"/>
                  <a:gd name="T15" fmla="*/ 2147483646 h 90"/>
                  <a:gd name="T16" fmla="*/ 2147483646 w 50"/>
                  <a:gd name="T17" fmla="*/ 2147483646 h 90"/>
                  <a:gd name="T18" fmla="*/ 2147483646 w 50"/>
                  <a:gd name="T19" fmla="*/ 2147483646 h 90"/>
                  <a:gd name="T20" fmla="*/ 2147483646 w 50"/>
                  <a:gd name="T21" fmla="*/ 2147483646 h 90"/>
                  <a:gd name="T22" fmla="*/ 2147483646 w 50"/>
                  <a:gd name="T23" fmla="*/ 2147483646 h 90"/>
                  <a:gd name="T24" fmla="*/ 2147483646 w 50"/>
                  <a:gd name="T25" fmla="*/ 2147483646 h 90"/>
                  <a:gd name="T26" fmla="*/ 2147483646 w 50"/>
                  <a:gd name="T27" fmla="*/ 2147483646 h 90"/>
                  <a:gd name="T28" fmla="*/ 2147483646 w 50"/>
                  <a:gd name="T29" fmla="*/ 2147483646 h 90"/>
                  <a:gd name="T30" fmla="*/ 2147483646 w 50"/>
                  <a:gd name="T31" fmla="*/ 2147483646 h 90"/>
                  <a:gd name="T32" fmla="*/ 2147483646 w 50"/>
                  <a:gd name="T33" fmla="*/ 2147483646 h 90"/>
                  <a:gd name="T34" fmla="*/ 2147483646 w 50"/>
                  <a:gd name="T35" fmla="*/ 2147483646 h 90"/>
                  <a:gd name="T36" fmla="*/ 2147483646 w 50"/>
                  <a:gd name="T37" fmla="*/ 2147483646 h 90"/>
                  <a:gd name="T38" fmla="*/ 2147483646 w 50"/>
                  <a:gd name="T39" fmla="*/ 2147483646 h 90"/>
                  <a:gd name="T40" fmla="*/ 2147483646 w 50"/>
                  <a:gd name="T41" fmla="*/ 2147483646 h 90"/>
                  <a:gd name="T42" fmla="*/ 2147483646 w 50"/>
                  <a:gd name="T43" fmla="*/ 2147483646 h 90"/>
                  <a:gd name="T44" fmla="*/ 2147483646 w 50"/>
                  <a:gd name="T45" fmla="*/ 2147483646 h 90"/>
                  <a:gd name="T46" fmla="*/ 2147483646 w 50"/>
                  <a:gd name="T47" fmla="*/ 2147483646 h 90"/>
                  <a:gd name="T48" fmla="*/ 2147483646 w 50"/>
                  <a:gd name="T49" fmla="*/ 2147483646 h 90"/>
                  <a:gd name="T50" fmla="*/ 2147483646 w 50"/>
                  <a:gd name="T51" fmla="*/ 2147483646 h 90"/>
                  <a:gd name="T52" fmla="*/ 2147483646 w 50"/>
                  <a:gd name="T53" fmla="*/ 2147483646 h 90"/>
                  <a:gd name="T54" fmla="*/ 2147483646 w 50"/>
                  <a:gd name="T55" fmla="*/ 2147483646 h 90"/>
                  <a:gd name="T56" fmla="*/ 2147483646 w 50"/>
                  <a:gd name="T57" fmla="*/ 2147483646 h 9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0"/>
                  <a:gd name="T88" fmla="*/ 0 h 90"/>
                  <a:gd name="T89" fmla="*/ 50 w 50"/>
                  <a:gd name="T90" fmla="*/ 90 h 9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0" h="90">
                    <a:moveTo>
                      <a:pt x="50" y="83"/>
                    </a:moveTo>
                    <a:cubicBezTo>
                      <a:pt x="50" y="7"/>
                      <a:pt x="50" y="7"/>
                      <a:pt x="50" y="7"/>
                    </a:cubicBezTo>
                    <a:cubicBezTo>
                      <a:pt x="50" y="3"/>
                      <a:pt x="47" y="0"/>
                      <a:pt x="44" y="0"/>
                    </a:cubicBezTo>
                    <a:cubicBezTo>
                      <a:pt x="6" y="0"/>
                      <a:pt x="6" y="0"/>
                      <a:pt x="6" y="0"/>
                    </a:cubicBezTo>
                    <a:cubicBezTo>
                      <a:pt x="3" y="0"/>
                      <a:pt x="0" y="3"/>
                      <a:pt x="0" y="7"/>
                    </a:cubicBezTo>
                    <a:cubicBezTo>
                      <a:pt x="0" y="83"/>
                      <a:pt x="0" y="83"/>
                      <a:pt x="0" y="83"/>
                    </a:cubicBezTo>
                    <a:cubicBezTo>
                      <a:pt x="0" y="87"/>
                      <a:pt x="3" y="90"/>
                      <a:pt x="6" y="90"/>
                    </a:cubicBezTo>
                    <a:cubicBezTo>
                      <a:pt x="44" y="90"/>
                      <a:pt x="44" y="90"/>
                      <a:pt x="44" y="90"/>
                    </a:cubicBezTo>
                    <a:cubicBezTo>
                      <a:pt x="47" y="90"/>
                      <a:pt x="50" y="87"/>
                      <a:pt x="50" y="83"/>
                    </a:cubicBezTo>
                    <a:close/>
                    <a:moveTo>
                      <a:pt x="39" y="5"/>
                    </a:moveTo>
                    <a:cubicBezTo>
                      <a:pt x="40" y="5"/>
                      <a:pt x="41" y="5"/>
                      <a:pt x="41" y="6"/>
                    </a:cubicBezTo>
                    <a:cubicBezTo>
                      <a:pt x="41" y="7"/>
                      <a:pt x="40" y="8"/>
                      <a:pt x="39" y="8"/>
                    </a:cubicBezTo>
                    <a:cubicBezTo>
                      <a:pt x="38" y="8"/>
                      <a:pt x="38" y="7"/>
                      <a:pt x="38" y="6"/>
                    </a:cubicBezTo>
                    <a:cubicBezTo>
                      <a:pt x="38" y="5"/>
                      <a:pt x="38" y="5"/>
                      <a:pt x="39" y="5"/>
                    </a:cubicBezTo>
                    <a:close/>
                    <a:moveTo>
                      <a:pt x="16" y="5"/>
                    </a:moveTo>
                    <a:cubicBezTo>
                      <a:pt x="34" y="5"/>
                      <a:pt x="34" y="5"/>
                      <a:pt x="34" y="5"/>
                    </a:cubicBezTo>
                    <a:cubicBezTo>
                      <a:pt x="34" y="7"/>
                      <a:pt x="34" y="7"/>
                      <a:pt x="34" y="7"/>
                    </a:cubicBezTo>
                    <a:cubicBezTo>
                      <a:pt x="16" y="7"/>
                      <a:pt x="16" y="7"/>
                      <a:pt x="16" y="7"/>
                    </a:cubicBezTo>
                    <a:lnTo>
                      <a:pt x="16" y="5"/>
                    </a:lnTo>
                    <a:close/>
                    <a:moveTo>
                      <a:pt x="5" y="69"/>
                    </a:moveTo>
                    <a:cubicBezTo>
                      <a:pt x="5" y="11"/>
                      <a:pt x="5" y="11"/>
                      <a:pt x="5" y="11"/>
                    </a:cubicBezTo>
                    <a:cubicBezTo>
                      <a:pt x="45" y="11"/>
                      <a:pt x="45" y="11"/>
                      <a:pt x="45" y="11"/>
                    </a:cubicBezTo>
                    <a:cubicBezTo>
                      <a:pt x="45" y="69"/>
                      <a:pt x="45" y="69"/>
                      <a:pt x="45" y="69"/>
                    </a:cubicBezTo>
                    <a:lnTo>
                      <a:pt x="5" y="69"/>
                    </a:lnTo>
                    <a:close/>
                    <a:moveTo>
                      <a:pt x="25" y="83"/>
                    </a:moveTo>
                    <a:cubicBezTo>
                      <a:pt x="23" y="83"/>
                      <a:pt x="21" y="81"/>
                      <a:pt x="21" y="79"/>
                    </a:cubicBezTo>
                    <a:cubicBezTo>
                      <a:pt x="21" y="77"/>
                      <a:pt x="23" y="75"/>
                      <a:pt x="25" y="75"/>
                    </a:cubicBezTo>
                    <a:cubicBezTo>
                      <a:pt x="27" y="75"/>
                      <a:pt x="29" y="77"/>
                      <a:pt x="29" y="79"/>
                    </a:cubicBezTo>
                    <a:cubicBezTo>
                      <a:pt x="29" y="81"/>
                      <a:pt x="27" y="83"/>
                      <a:pt x="25" y="83"/>
                    </a:cubicBezTo>
                    <a:close/>
                  </a:path>
                </a:pathLst>
              </a:custGeom>
              <a:solidFill>
                <a:srgbClr val="FE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69" name="MH_Other_20"/>
              <p:cNvSpPr>
                <a:spLocks noEditPoints="1" noChangeArrowheads="1"/>
              </p:cNvSpPr>
              <p:nvPr>
                <p:custDataLst>
                  <p:tags r:id="rId19"/>
                </p:custDataLst>
              </p:nvPr>
            </p:nvSpPr>
            <p:spPr bwMode="auto">
              <a:xfrm>
                <a:off x="7729866" y="1891062"/>
                <a:ext cx="281854" cy="499163"/>
              </a:xfrm>
              <a:custGeom>
                <a:avLst/>
                <a:gdLst>
                  <a:gd name="T0" fmla="*/ 2147483646 w 51"/>
                  <a:gd name="T1" fmla="*/ 0 h 90"/>
                  <a:gd name="T2" fmla="*/ 2147483646 w 51"/>
                  <a:gd name="T3" fmla="*/ 0 h 90"/>
                  <a:gd name="T4" fmla="*/ 0 w 51"/>
                  <a:gd name="T5" fmla="*/ 2147483646 h 90"/>
                  <a:gd name="T6" fmla="*/ 0 w 51"/>
                  <a:gd name="T7" fmla="*/ 2147483646 h 90"/>
                  <a:gd name="T8" fmla="*/ 2147483646 w 51"/>
                  <a:gd name="T9" fmla="*/ 2147483646 h 90"/>
                  <a:gd name="T10" fmla="*/ 2147483646 w 51"/>
                  <a:gd name="T11" fmla="*/ 2147483646 h 90"/>
                  <a:gd name="T12" fmla="*/ 2147483646 w 51"/>
                  <a:gd name="T13" fmla="*/ 2147483646 h 90"/>
                  <a:gd name="T14" fmla="*/ 2147483646 w 51"/>
                  <a:gd name="T15" fmla="*/ 2147483646 h 90"/>
                  <a:gd name="T16" fmla="*/ 2147483646 w 51"/>
                  <a:gd name="T17" fmla="*/ 0 h 90"/>
                  <a:gd name="T18" fmla="*/ 2147483646 w 51"/>
                  <a:gd name="T19" fmla="*/ 2147483646 h 90"/>
                  <a:gd name="T20" fmla="*/ 2147483646 w 51"/>
                  <a:gd name="T21" fmla="*/ 2147483646 h 90"/>
                  <a:gd name="T22" fmla="*/ 2147483646 w 51"/>
                  <a:gd name="T23" fmla="*/ 2147483646 h 90"/>
                  <a:gd name="T24" fmla="*/ 2147483646 w 51"/>
                  <a:gd name="T25" fmla="*/ 2147483646 h 90"/>
                  <a:gd name="T26" fmla="*/ 2147483646 w 51"/>
                  <a:gd name="T27" fmla="*/ 2147483646 h 90"/>
                  <a:gd name="T28" fmla="*/ 2147483646 w 51"/>
                  <a:gd name="T29" fmla="*/ 2147483646 h 90"/>
                  <a:gd name="T30" fmla="*/ 2147483646 w 51"/>
                  <a:gd name="T31" fmla="*/ 2147483646 h 90"/>
                  <a:gd name="T32" fmla="*/ 2147483646 w 51"/>
                  <a:gd name="T33" fmla="*/ 2147483646 h 90"/>
                  <a:gd name="T34" fmla="*/ 2147483646 w 51"/>
                  <a:gd name="T35" fmla="*/ 2147483646 h 90"/>
                  <a:gd name="T36" fmla="*/ 2147483646 w 51"/>
                  <a:gd name="T37" fmla="*/ 2147483646 h 90"/>
                  <a:gd name="T38" fmla="*/ 2147483646 w 51"/>
                  <a:gd name="T39" fmla="*/ 2147483646 h 90"/>
                  <a:gd name="T40" fmla="*/ 2147483646 w 51"/>
                  <a:gd name="T41" fmla="*/ 2147483646 h 90"/>
                  <a:gd name="T42" fmla="*/ 2147483646 w 51"/>
                  <a:gd name="T43" fmla="*/ 2147483646 h 90"/>
                  <a:gd name="T44" fmla="*/ 2147483646 w 51"/>
                  <a:gd name="T45" fmla="*/ 2147483646 h 90"/>
                  <a:gd name="T46" fmla="*/ 2147483646 w 51"/>
                  <a:gd name="T47" fmla="*/ 2147483646 h 90"/>
                  <a:gd name="T48" fmla="*/ 2147483646 w 51"/>
                  <a:gd name="T49" fmla="*/ 2147483646 h 90"/>
                  <a:gd name="T50" fmla="*/ 2147483646 w 51"/>
                  <a:gd name="T51" fmla="*/ 2147483646 h 90"/>
                  <a:gd name="T52" fmla="*/ 2147483646 w 51"/>
                  <a:gd name="T53" fmla="*/ 2147483646 h 90"/>
                  <a:gd name="T54" fmla="*/ 2147483646 w 51"/>
                  <a:gd name="T55" fmla="*/ 2147483646 h 90"/>
                  <a:gd name="T56" fmla="*/ 2147483646 w 51"/>
                  <a:gd name="T57" fmla="*/ 2147483646 h 9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1"/>
                  <a:gd name="T88" fmla="*/ 0 h 90"/>
                  <a:gd name="T89" fmla="*/ 51 w 51"/>
                  <a:gd name="T90" fmla="*/ 90 h 9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1" h="90">
                    <a:moveTo>
                      <a:pt x="44" y="0"/>
                    </a:moveTo>
                    <a:cubicBezTo>
                      <a:pt x="7" y="0"/>
                      <a:pt x="7" y="0"/>
                      <a:pt x="7" y="0"/>
                    </a:cubicBezTo>
                    <a:cubicBezTo>
                      <a:pt x="3" y="0"/>
                      <a:pt x="0" y="3"/>
                      <a:pt x="0" y="7"/>
                    </a:cubicBezTo>
                    <a:cubicBezTo>
                      <a:pt x="0" y="83"/>
                      <a:pt x="0" y="83"/>
                      <a:pt x="0" y="83"/>
                    </a:cubicBezTo>
                    <a:cubicBezTo>
                      <a:pt x="0" y="87"/>
                      <a:pt x="3" y="90"/>
                      <a:pt x="7" y="90"/>
                    </a:cubicBezTo>
                    <a:cubicBezTo>
                      <a:pt x="44" y="90"/>
                      <a:pt x="44" y="90"/>
                      <a:pt x="44" y="90"/>
                    </a:cubicBezTo>
                    <a:cubicBezTo>
                      <a:pt x="48" y="90"/>
                      <a:pt x="51" y="87"/>
                      <a:pt x="51" y="83"/>
                    </a:cubicBezTo>
                    <a:cubicBezTo>
                      <a:pt x="51" y="7"/>
                      <a:pt x="51" y="7"/>
                      <a:pt x="51" y="7"/>
                    </a:cubicBezTo>
                    <a:cubicBezTo>
                      <a:pt x="51" y="3"/>
                      <a:pt x="48" y="0"/>
                      <a:pt x="44" y="0"/>
                    </a:cubicBezTo>
                    <a:close/>
                    <a:moveTo>
                      <a:pt x="40" y="5"/>
                    </a:moveTo>
                    <a:cubicBezTo>
                      <a:pt x="41" y="5"/>
                      <a:pt x="42" y="5"/>
                      <a:pt x="42" y="6"/>
                    </a:cubicBezTo>
                    <a:cubicBezTo>
                      <a:pt x="42" y="7"/>
                      <a:pt x="41" y="8"/>
                      <a:pt x="40" y="8"/>
                    </a:cubicBezTo>
                    <a:cubicBezTo>
                      <a:pt x="39" y="8"/>
                      <a:pt x="38" y="7"/>
                      <a:pt x="38" y="6"/>
                    </a:cubicBezTo>
                    <a:cubicBezTo>
                      <a:pt x="38" y="5"/>
                      <a:pt x="39" y="5"/>
                      <a:pt x="40" y="5"/>
                    </a:cubicBezTo>
                    <a:close/>
                    <a:moveTo>
                      <a:pt x="17" y="5"/>
                    </a:moveTo>
                    <a:cubicBezTo>
                      <a:pt x="34" y="5"/>
                      <a:pt x="34" y="5"/>
                      <a:pt x="34" y="5"/>
                    </a:cubicBezTo>
                    <a:cubicBezTo>
                      <a:pt x="34" y="7"/>
                      <a:pt x="34" y="7"/>
                      <a:pt x="34" y="7"/>
                    </a:cubicBezTo>
                    <a:cubicBezTo>
                      <a:pt x="17" y="7"/>
                      <a:pt x="17" y="7"/>
                      <a:pt x="17" y="7"/>
                    </a:cubicBezTo>
                    <a:lnTo>
                      <a:pt x="17" y="5"/>
                    </a:lnTo>
                    <a:close/>
                    <a:moveTo>
                      <a:pt x="26" y="83"/>
                    </a:moveTo>
                    <a:cubicBezTo>
                      <a:pt x="23" y="83"/>
                      <a:pt x="21" y="81"/>
                      <a:pt x="21" y="79"/>
                    </a:cubicBezTo>
                    <a:cubicBezTo>
                      <a:pt x="21" y="77"/>
                      <a:pt x="23" y="75"/>
                      <a:pt x="26" y="75"/>
                    </a:cubicBezTo>
                    <a:cubicBezTo>
                      <a:pt x="28" y="75"/>
                      <a:pt x="30" y="77"/>
                      <a:pt x="30" y="79"/>
                    </a:cubicBezTo>
                    <a:cubicBezTo>
                      <a:pt x="30" y="81"/>
                      <a:pt x="28" y="83"/>
                      <a:pt x="26" y="83"/>
                    </a:cubicBezTo>
                    <a:close/>
                    <a:moveTo>
                      <a:pt x="46" y="69"/>
                    </a:moveTo>
                    <a:cubicBezTo>
                      <a:pt x="5" y="69"/>
                      <a:pt x="5" y="69"/>
                      <a:pt x="5" y="69"/>
                    </a:cubicBezTo>
                    <a:cubicBezTo>
                      <a:pt x="5" y="11"/>
                      <a:pt x="5" y="11"/>
                      <a:pt x="5" y="11"/>
                    </a:cubicBezTo>
                    <a:cubicBezTo>
                      <a:pt x="46" y="11"/>
                      <a:pt x="46" y="11"/>
                      <a:pt x="46" y="11"/>
                    </a:cubicBezTo>
                    <a:lnTo>
                      <a:pt x="46" y="69"/>
                    </a:lnTo>
                    <a:close/>
                  </a:path>
                </a:pathLst>
              </a:custGeom>
              <a:solidFill>
                <a:srgbClr val="FE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70" name="MH_Other_21"/>
              <p:cNvSpPr>
                <a:spLocks noChangeArrowheads="1"/>
              </p:cNvSpPr>
              <p:nvPr>
                <p:custDataLst>
                  <p:tags r:id="rId20"/>
                </p:custDataLst>
              </p:nvPr>
            </p:nvSpPr>
            <p:spPr bwMode="auto">
              <a:xfrm>
                <a:off x="7708351" y="1733998"/>
                <a:ext cx="165670" cy="135549"/>
              </a:xfrm>
              <a:custGeom>
                <a:avLst/>
                <a:gdLst>
                  <a:gd name="T0" fmla="*/ 79865 w 40"/>
                  <a:gd name="T1" fmla="*/ 82362 h 33"/>
                  <a:gd name="T2" fmla="*/ 99831 w 40"/>
                  <a:gd name="T3" fmla="*/ 82362 h 33"/>
                  <a:gd name="T4" fmla="*/ 99831 w 40"/>
                  <a:gd name="T5" fmla="*/ 19967 h 33"/>
                  <a:gd name="T6" fmla="*/ 99831 w 40"/>
                  <a:gd name="T7" fmla="*/ 0 h 33"/>
                  <a:gd name="T8" fmla="*/ 79865 w 40"/>
                  <a:gd name="T9" fmla="*/ 0 h 33"/>
                  <a:gd name="T10" fmla="*/ 0 w 40"/>
                  <a:gd name="T11" fmla="*/ 0 h 33"/>
                  <a:gd name="T12" fmla="*/ 0 w 40"/>
                  <a:gd name="T13" fmla="*/ 19967 h 33"/>
                  <a:gd name="T14" fmla="*/ 79865 w 40"/>
                  <a:gd name="T15" fmla="*/ 19967 h 33"/>
                  <a:gd name="T16" fmla="*/ 79865 w 40"/>
                  <a:gd name="T17" fmla="*/ 82362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0"/>
                  <a:gd name="T28" fmla="*/ 0 h 33"/>
                  <a:gd name="T29" fmla="*/ 40 w 40"/>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0" h="33">
                    <a:moveTo>
                      <a:pt x="32" y="33"/>
                    </a:moveTo>
                    <a:lnTo>
                      <a:pt x="40" y="33"/>
                    </a:lnTo>
                    <a:lnTo>
                      <a:pt x="40" y="8"/>
                    </a:lnTo>
                    <a:lnTo>
                      <a:pt x="40" y="0"/>
                    </a:lnTo>
                    <a:lnTo>
                      <a:pt x="32" y="0"/>
                    </a:lnTo>
                    <a:lnTo>
                      <a:pt x="0" y="0"/>
                    </a:lnTo>
                    <a:lnTo>
                      <a:pt x="0" y="8"/>
                    </a:lnTo>
                    <a:lnTo>
                      <a:pt x="32" y="8"/>
                    </a:lnTo>
                    <a:lnTo>
                      <a:pt x="32" y="33"/>
                    </a:lnTo>
                    <a:close/>
                  </a:path>
                </a:pathLst>
              </a:custGeom>
              <a:solidFill>
                <a:srgbClr val="FEFFFF"/>
              </a:solidFill>
              <a:ln w="9525" cmpd="sng">
                <a:noFill/>
                <a:bevel/>
              </a:ln>
            </p:spPr>
            <p:txBody>
              <a:bodyPr>
                <a:normAutofit fontScale="25000" lnSpcReduction="20000"/>
              </a:bodyPr>
              <a:lstStyle/>
              <a:p>
                <a:pPr>
                  <a:defRPr/>
                </a:pPr>
                <a:endParaRPr lang="zh-CN" altLang="en-US" sz="1600"/>
              </a:p>
            </p:txBody>
          </p:sp>
          <p:sp>
            <p:nvSpPr>
              <p:cNvPr id="71" name="MH_Other_22"/>
              <p:cNvSpPr>
                <a:spLocks noChangeArrowheads="1"/>
              </p:cNvSpPr>
              <p:nvPr>
                <p:custDataLst>
                  <p:tags r:id="rId21"/>
                </p:custDataLst>
              </p:nvPr>
            </p:nvSpPr>
            <p:spPr bwMode="auto">
              <a:xfrm>
                <a:off x="7559893" y="2233161"/>
                <a:ext cx="135549" cy="135549"/>
              </a:xfrm>
              <a:custGeom>
                <a:avLst/>
                <a:gdLst>
                  <a:gd name="T0" fmla="*/ 19967 w 33"/>
                  <a:gd name="T1" fmla="*/ 0 h 33"/>
                  <a:gd name="T2" fmla="*/ 0 w 33"/>
                  <a:gd name="T3" fmla="*/ 0 h 33"/>
                  <a:gd name="T4" fmla="*/ 0 w 33"/>
                  <a:gd name="T5" fmla="*/ 62395 h 33"/>
                  <a:gd name="T6" fmla="*/ 0 w 33"/>
                  <a:gd name="T7" fmla="*/ 82362 h 33"/>
                  <a:gd name="T8" fmla="*/ 19967 w 33"/>
                  <a:gd name="T9" fmla="*/ 82362 h 33"/>
                  <a:gd name="T10" fmla="*/ 82362 w 33"/>
                  <a:gd name="T11" fmla="*/ 82362 h 33"/>
                  <a:gd name="T12" fmla="*/ 82362 w 33"/>
                  <a:gd name="T13" fmla="*/ 62395 h 33"/>
                  <a:gd name="T14" fmla="*/ 19967 w 33"/>
                  <a:gd name="T15" fmla="*/ 62395 h 33"/>
                  <a:gd name="T16" fmla="*/ 19967 w 33"/>
                  <a:gd name="T17" fmla="*/ 0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3"/>
                  <a:gd name="T28" fmla="*/ 0 h 33"/>
                  <a:gd name="T29" fmla="*/ 33 w 33"/>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3" h="33">
                    <a:moveTo>
                      <a:pt x="8" y="0"/>
                    </a:moveTo>
                    <a:lnTo>
                      <a:pt x="0" y="0"/>
                    </a:lnTo>
                    <a:lnTo>
                      <a:pt x="0" y="25"/>
                    </a:lnTo>
                    <a:lnTo>
                      <a:pt x="0" y="33"/>
                    </a:lnTo>
                    <a:lnTo>
                      <a:pt x="8" y="33"/>
                    </a:lnTo>
                    <a:lnTo>
                      <a:pt x="33" y="33"/>
                    </a:lnTo>
                    <a:lnTo>
                      <a:pt x="33" y="25"/>
                    </a:lnTo>
                    <a:lnTo>
                      <a:pt x="8" y="25"/>
                    </a:lnTo>
                    <a:lnTo>
                      <a:pt x="8" y="0"/>
                    </a:lnTo>
                    <a:close/>
                  </a:path>
                </a:pathLst>
              </a:custGeom>
              <a:solidFill>
                <a:srgbClr val="FEFFFF"/>
              </a:solidFill>
              <a:ln w="9525" cmpd="sng">
                <a:noFill/>
                <a:bevel/>
              </a:ln>
            </p:spPr>
            <p:txBody>
              <a:bodyPr>
                <a:normAutofit fontScale="25000" lnSpcReduction="20000"/>
              </a:bodyPr>
              <a:lstStyle/>
              <a:p>
                <a:pPr>
                  <a:defRPr/>
                </a:pPr>
                <a:endParaRPr lang="zh-CN" altLang="en-US" sz="1600"/>
              </a:p>
            </p:txBody>
          </p:sp>
        </p:grpSp>
        <p:sp>
          <p:nvSpPr>
            <p:cNvPr id="2" name="五边形 1"/>
            <p:cNvSpPr/>
            <p:nvPr/>
          </p:nvSpPr>
          <p:spPr>
            <a:xfrm>
              <a:off x="5890119" y="1308621"/>
              <a:ext cx="336177" cy="365296"/>
            </a:xfrm>
            <a:prstGeom prst="homePlate">
              <a:avLst/>
            </a:prstGeom>
            <a:solidFill>
              <a:srgbClr val="3FAC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五边形 44"/>
            <p:cNvSpPr/>
            <p:nvPr/>
          </p:nvSpPr>
          <p:spPr>
            <a:xfrm rot="5163746">
              <a:off x="7987044" y="3483919"/>
              <a:ext cx="336177" cy="365296"/>
            </a:xfrm>
            <a:prstGeom prst="homePlate">
              <a:avLst/>
            </a:prstGeom>
            <a:solidFill>
              <a:srgbClr val="FFB8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五边形 45"/>
            <p:cNvSpPr/>
            <p:nvPr/>
          </p:nvSpPr>
          <p:spPr>
            <a:xfrm rot="10800000">
              <a:off x="5765954" y="5650483"/>
              <a:ext cx="336177" cy="365296"/>
            </a:xfrm>
            <a:prstGeom prst="homePlat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边形 46"/>
            <p:cNvSpPr/>
            <p:nvPr/>
          </p:nvSpPr>
          <p:spPr>
            <a:xfrm rot="16394905">
              <a:off x="3603894" y="3412139"/>
              <a:ext cx="336177" cy="365296"/>
            </a:xfrm>
            <a:prstGeom prst="homePlate">
              <a:avLst/>
            </a:prstGeom>
            <a:solidFill>
              <a:srgbClr val="D74B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500" fill="hold"/>
                                        <p:tgtEl>
                                          <p:spTgt spid="3"/>
                                        </p:tgtEl>
                                        <p:attrNameLst>
                                          <p:attrName>ppt_w</p:attrName>
                                        </p:attrNameLst>
                                      </p:cBhvr>
                                      <p:tavLst>
                                        <p:tav tm="0">
                                          <p:val>
                                            <p:fltVal val="0"/>
                                          </p:val>
                                        </p:tav>
                                        <p:tav tm="100000">
                                          <p:val>
                                            <p:strVal val="#ppt_w"/>
                                          </p:val>
                                        </p:tav>
                                      </p:tavLst>
                                    </p:anim>
                                    <p:anim calcmode="lin" valueType="num">
                                      <p:cBhvr>
                                        <p:cTn id="8" dur="1500" fill="hold"/>
                                        <p:tgtEl>
                                          <p:spTgt spid="3"/>
                                        </p:tgtEl>
                                        <p:attrNameLst>
                                          <p:attrName>ppt_h</p:attrName>
                                        </p:attrNameLst>
                                      </p:cBhvr>
                                      <p:tavLst>
                                        <p:tav tm="0">
                                          <p:val>
                                            <p:fltVal val="0"/>
                                          </p:val>
                                        </p:tav>
                                        <p:tav tm="100000">
                                          <p:val>
                                            <p:strVal val="#ppt_h"/>
                                          </p:val>
                                        </p:tav>
                                      </p:tavLst>
                                    </p:anim>
                                    <p:animEffect transition="in" filter="fade">
                                      <p:cBhvr>
                                        <p:cTn id="9" dur="1500"/>
                                        <p:tgtEl>
                                          <p:spTgt spid="3"/>
                                        </p:tgtEl>
                                      </p:cBhvr>
                                    </p:animEffect>
                                  </p:childTnLst>
                                </p:cTn>
                              </p:par>
                              <p:par>
                                <p:cTn id="10" presetID="2" presetClass="entr" presetSubtype="12"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500" fill="hold"/>
                                        <p:tgtEl>
                                          <p:spTgt spid="7"/>
                                        </p:tgtEl>
                                        <p:attrNameLst>
                                          <p:attrName>ppt_x</p:attrName>
                                        </p:attrNameLst>
                                      </p:cBhvr>
                                      <p:tavLst>
                                        <p:tav tm="0">
                                          <p:val>
                                            <p:strVal val="0-#ppt_w/2"/>
                                          </p:val>
                                        </p:tav>
                                        <p:tav tm="100000">
                                          <p:val>
                                            <p:strVal val="#ppt_x"/>
                                          </p:val>
                                        </p:tav>
                                      </p:tavLst>
                                    </p:anim>
                                    <p:anim calcmode="lin" valueType="num">
                                      <p:cBhvr additive="base">
                                        <p:cTn id="13" dur="1500" fill="hold"/>
                                        <p:tgtEl>
                                          <p:spTgt spid="7"/>
                                        </p:tgtEl>
                                        <p:attrNameLst>
                                          <p:attrName>ppt_y</p:attrName>
                                        </p:attrNameLst>
                                      </p:cBhvr>
                                      <p:tavLst>
                                        <p:tav tm="0">
                                          <p:val>
                                            <p:strVal val="1+#ppt_h/2"/>
                                          </p:val>
                                        </p:tav>
                                        <p:tav tm="100000">
                                          <p:val>
                                            <p:strVal val="#ppt_y"/>
                                          </p:val>
                                        </p:tav>
                                      </p:tavLst>
                                    </p:anim>
                                  </p:childTnLst>
                                </p:cTn>
                              </p:par>
                              <p:par>
                                <p:cTn id="14" presetID="8" presetClass="emph" presetSubtype="0" fill="hold" nodeType="withEffect">
                                  <p:stCondLst>
                                    <p:cond delay="0"/>
                                  </p:stCondLst>
                                  <p:childTnLst>
                                    <p:animRot by="21600000">
                                      <p:cBhvr>
                                        <p:cTn id="15" dur="1600" fill="hold"/>
                                        <p:tgtEl>
                                          <p:spTgt spid="3"/>
                                        </p:tgtEl>
                                        <p:attrNameLst>
                                          <p:attrName>r</p:attrName>
                                        </p:attrNameLst>
                                      </p:cBhvr>
                                    </p:animRot>
                                  </p:childTnLst>
                                </p:cTn>
                              </p:par>
                            </p:childTnLst>
                          </p:cTn>
                        </p:par>
                        <p:par>
                          <p:cTn id="16" fill="hold">
                            <p:stCondLst>
                              <p:cond delay="1500"/>
                            </p:stCondLst>
                            <p:childTnLst>
                              <p:par>
                                <p:cTn id="17" presetID="1" presetClass="entr" presetSubtype="0" fill="hold" grpId="0" nodeType="after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childTnLst>
                          </p:cTn>
                        </p:par>
                        <p:par>
                          <p:cTn id="19" fill="hold">
                            <p:stCondLst>
                              <p:cond delay="1500"/>
                            </p:stCondLst>
                            <p:childTnLst>
                              <p:par>
                                <p:cTn id="20" presetID="1" presetClass="entr" presetSubtype="0" fill="hold" grpId="0" nodeType="afterEffect">
                                  <p:stCondLst>
                                    <p:cond delay="0"/>
                                  </p:stCondLst>
                                  <p:childTnLst>
                                    <p:set>
                                      <p:cBhvr>
                                        <p:cTn id="21" dur="1" fill="hold">
                                          <p:stCondLst>
                                            <p:cond delay="0"/>
                                          </p:stCondLst>
                                        </p:cTn>
                                        <p:tgtEl>
                                          <p:spTgt spid="80"/>
                                        </p:tgtEl>
                                        <p:attrNameLst>
                                          <p:attrName>style.visibility</p:attrName>
                                        </p:attrNameLst>
                                      </p:cBhvr>
                                      <p:to>
                                        <p:strVal val="visible"/>
                                      </p:to>
                                    </p:set>
                                  </p:childTnLst>
                                </p:cTn>
                              </p:par>
                            </p:childTnLst>
                          </p:cTn>
                        </p:par>
                        <p:par>
                          <p:cTn id="22" fill="hold">
                            <p:stCondLst>
                              <p:cond delay="1500"/>
                            </p:stCondLst>
                            <p:childTnLst>
                              <p:par>
                                <p:cTn id="23" presetID="1" presetClass="entr" presetSubtype="0" fill="hold" grpId="0" nodeType="afterEffect">
                                  <p:stCondLst>
                                    <p:cond delay="0"/>
                                  </p:stCondLst>
                                  <p:childTnLst>
                                    <p:set>
                                      <p:cBhvr>
                                        <p:cTn id="24" dur="1" fill="hold">
                                          <p:stCondLst>
                                            <p:cond delay="0"/>
                                          </p:stCondLst>
                                        </p:cTn>
                                        <p:tgtEl>
                                          <p:spTgt spid="82"/>
                                        </p:tgtEl>
                                        <p:attrNameLst>
                                          <p:attrName>style.visibility</p:attrName>
                                        </p:attrNameLst>
                                      </p:cBhvr>
                                      <p:to>
                                        <p:strVal val="visible"/>
                                      </p:to>
                                    </p:set>
                                  </p:childTnLst>
                                </p:cTn>
                              </p:par>
                            </p:childTnLst>
                          </p:cTn>
                        </p:par>
                        <p:par>
                          <p:cTn id="25" fill="hold">
                            <p:stCondLst>
                              <p:cond delay="1500"/>
                            </p:stCondLst>
                            <p:childTnLst>
                              <p:par>
                                <p:cTn id="26" presetID="1" presetClass="entr" presetSubtype="0" fill="hold" grpId="0" nodeType="afterEffect">
                                  <p:stCondLst>
                                    <p:cond delay="0"/>
                                  </p:stCondLst>
                                  <p:childTnLst>
                                    <p:set>
                                      <p:cBhvr>
                                        <p:cTn id="27" dur="1" fill="hold">
                                          <p:stCondLst>
                                            <p:cond delay="0"/>
                                          </p:stCondLst>
                                        </p:cTn>
                                        <p:tgtEl>
                                          <p:spTgt spid="81"/>
                                        </p:tgtEl>
                                        <p:attrNameLst>
                                          <p:attrName>style.visibility</p:attrName>
                                        </p:attrNameLst>
                                      </p:cBhvr>
                                      <p:to>
                                        <p:strVal val="visible"/>
                                      </p:to>
                                    </p:set>
                                  </p:childTnLst>
                                </p:cTn>
                              </p:par>
                            </p:childTnLst>
                          </p:cTn>
                        </p:par>
                        <p:par>
                          <p:cTn id="28" fill="hold">
                            <p:stCondLst>
                              <p:cond delay="1500"/>
                            </p:stCondLst>
                            <p:childTnLst>
                              <p:par>
                                <p:cTn id="29" presetID="1" presetClass="entr" presetSubtype="0" fill="hold" grpId="0" nodeType="afterEffect">
                                  <p:stCondLst>
                                    <p:cond delay="0"/>
                                  </p:stCondLst>
                                  <p:childTnLst>
                                    <p:set>
                                      <p:cBhvr>
                                        <p:cTn id="30" dur="1" fill="hold">
                                          <p:stCondLst>
                                            <p:cond delay="0"/>
                                          </p:stCondLst>
                                        </p:cTn>
                                        <p:tgtEl>
                                          <p:spTgt spid="84"/>
                                        </p:tgtEl>
                                        <p:attrNameLst>
                                          <p:attrName>style.visibility</p:attrName>
                                        </p:attrNameLst>
                                      </p:cBhvr>
                                      <p:to>
                                        <p:strVal val="visible"/>
                                      </p:to>
                                    </p:set>
                                  </p:childTnLst>
                                </p:cTn>
                              </p:par>
                            </p:childTnLst>
                          </p:cTn>
                        </p:par>
                        <p:par>
                          <p:cTn id="31" fill="hold">
                            <p:stCondLst>
                              <p:cond delay="1500"/>
                            </p:stCondLst>
                            <p:childTnLst>
                              <p:par>
                                <p:cTn id="32" presetID="1" presetClass="entr" presetSubtype="0" fill="hold" grpId="0" nodeType="afterEffect">
                                  <p:stCondLst>
                                    <p:cond delay="0"/>
                                  </p:stCondLst>
                                  <p:childTnLst>
                                    <p:set>
                                      <p:cBhvr>
                                        <p:cTn id="33" dur="1" fill="hold">
                                          <p:stCondLst>
                                            <p:cond delay="0"/>
                                          </p:stCondLst>
                                        </p:cTn>
                                        <p:tgtEl>
                                          <p:spTgt spid="43"/>
                                        </p:tgtEl>
                                        <p:attrNameLst>
                                          <p:attrName>style.visibility</p:attrName>
                                        </p:attrNameLst>
                                      </p:cBhvr>
                                      <p:to>
                                        <p:strVal val="visible"/>
                                      </p:to>
                                    </p:set>
                                  </p:childTnLst>
                                </p:cTn>
                              </p:par>
                            </p:childTnLst>
                          </p:cTn>
                        </p:par>
                        <p:par>
                          <p:cTn id="34" fill="hold">
                            <p:stCondLst>
                              <p:cond delay="1500"/>
                            </p:stCondLst>
                            <p:childTnLst>
                              <p:par>
                                <p:cTn id="35" presetID="1" presetClass="entr" presetSubtype="0" fill="hold" grpId="0" nodeType="after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0"/>
                                  </p:stCondLst>
                                  <p:childTnLst>
                                    <p:set>
                                      <p:cBhvr>
                                        <p:cTn id="39"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81" grpId="0"/>
      <p:bldP spid="82" grpId="0"/>
      <p:bldP spid="84" grpId="0"/>
      <p:bldP spid="86" grpId="0"/>
      <p:bldP spid="41" grpId="0"/>
      <p:bldP spid="42" grpId="0"/>
      <p:bldP spid="4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518160" y="386715"/>
            <a:ext cx="12192000" cy="6858000"/>
          </a:xfrm>
          <a:prstGeom prst="rect">
            <a:avLst/>
          </a:prstGeom>
          <a:blipFill>
            <a:blip r:embed="rId2"/>
            <a:stretch>
              <a:fillRect l="-940" t="-555" r="-37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3"/>
          <p:cNvSpPr txBox="1">
            <a:spLocks noChangeArrowheads="1"/>
          </p:cNvSpPr>
          <p:nvPr/>
        </p:nvSpPr>
        <p:spPr bwMode="auto">
          <a:xfrm>
            <a:off x="5861476" y="3183080"/>
            <a:ext cx="3434497" cy="72304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l" rtl="0" fontAlgn="base">
              <a:spcBef>
                <a:spcPct val="0"/>
              </a:spcBef>
              <a:spcAft>
                <a:spcPct val="0"/>
              </a:spcAft>
              <a:defRPr sz="2400">
                <a:solidFill>
                  <a:schemeClr val="accent2"/>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pPr algn="dist"/>
            <a:r>
              <a:rPr lang="en-US" altLang="zh-CN" sz="6000" b="1" dirty="0" smtClean="0">
                <a:solidFill>
                  <a:srgbClr val="3B3838"/>
                </a:solidFill>
                <a:latin typeface="微软雅黑" panose="020B0503020204020204" pitchFamily="34" charset="-122"/>
                <a:ea typeface="微软雅黑" panose="020B0503020204020204" pitchFamily="34" charset="-122"/>
              </a:rPr>
              <a:t>THANK</a:t>
            </a:r>
            <a:endParaRPr lang="zh-CN" sz="6000" b="1" dirty="0">
              <a:solidFill>
                <a:srgbClr val="3B3838"/>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19435" y="386715"/>
            <a:ext cx="1085850" cy="10858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80">
                                          <p:stCondLst>
                                            <p:cond delay="0"/>
                                          </p:stCondLst>
                                        </p:cTn>
                                        <p:tgtEl>
                                          <p:spTgt spid="9"/>
                                        </p:tgtEl>
                                      </p:cBhvr>
                                    </p:animEffect>
                                    <p:anim calcmode="lin" valueType="num">
                                      <p:cBhvr>
                                        <p:cTn id="8"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3" dur="26">
                                          <p:stCondLst>
                                            <p:cond delay="650"/>
                                          </p:stCondLst>
                                        </p:cTn>
                                        <p:tgtEl>
                                          <p:spTgt spid="9"/>
                                        </p:tgtEl>
                                      </p:cBhvr>
                                      <p:to x="100000" y="60000"/>
                                    </p:animScale>
                                    <p:animScale>
                                      <p:cBhvr>
                                        <p:cTn id="14" dur="166" decel="50000">
                                          <p:stCondLst>
                                            <p:cond delay="676"/>
                                          </p:stCondLst>
                                        </p:cTn>
                                        <p:tgtEl>
                                          <p:spTgt spid="9"/>
                                        </p:tgtEl>
                                      </p:cBhvr>
                                      <p:to x="100000" y="100000"/>
                                    </p:animScale>
                                    <p:animScale>
                                      <p:cBhvr>
                                        <p:cTn id="15" dur="26">
                                          <p:stCondLst>
                                            <p:cond delay="1312"/>
                                          </p:stCondLst>
                                        </p:cTn>
                                        <p:tgtEl>
                                          <p:spTgt spid="9"/>
                                        </p:tgtEl>
                                      </p:cBhvr>
                                      <p:to x="100000" y="80000"/>
                                    </p:animScale>
                                    <p:animScale>
                                      <p:cBhvr>
                                        <p:cTn id="16" dur="166" decel="50000">
                                          <p:stCondLst>
                                            <p:cond delay="1338"/>
                                          </p:stCondLst>
                                        </p:cTn>
                                        <p:tgtEl>
                                          <p:spTgt spid="9"/>
                                        </p:tgtEl>
                                      </p:cBhvr>
                                      <p:to x="100000" y="100000"/>
                                    </p:animScale>
                                    <p:animScale>
                                      <p:cBhvr>
                                        <p:cTn id="17" dur="26">
                                          <p:stCondLst>
                                            <p:cond delay="1642"/>
                                          </p:stCondLst>
                                        </p:cTn>
                                        <p:tgtEl>
                                          <p:spTgt spid="9"/>
                                        </p:tgtEl>
                                      </p:cBhvr>
                                      <p:to x="100000" y="90000"/>
                                    </p:animScale>
                                    <p:animScale>
                                      <p:cBhvr>
                                        <p:cTn id="18" dur="166" decel="50000">
                                          <p:stCondLst>
                                            <p:cond delay="1668"/>
                                          </p:stCondLst>
                                        </p:cTn>
                                        <p:tgtEl>
                                          <p:spTgt spid="9"/>
                                        </p:tgtEl>
                                      </p:cBhvr>
                                      <p:to x="100000" y="100000"/>
                                    </p:animScale>
                                    <p:animScale>
                                      <p:cBhvr>
                                        <p:cTn id="19" dur="26">
                                          <p:stCondLst>
                                            <p:cond delay="1808"/>
                                          </p:stCondLst>
                                        </p:cTn>
                                        <p:tgtEl>
                                          <p:spTgt spid="9"/>
                                        </p:tgtEl>
                                      </p:cBhvr>
                                      <p:to x="100000" y="95000"/>
                                    </p:animScale>
                                    <p:animScale>
                                      <p:cBhvr>
                                        <p:cTn id="20" dur="166" decel="50000">
                                          <p:stCondLst>
                                            <p:cond delay="1834"/>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2">
            <a:extLst>
              <a:ext uri="{BEBA8EAE-BF5A-486C-A8C5-ECC9F3942E4B}">
                <a14:imgProps xmlns:a14="http://schemas.microsoft.com/office/drawing/2010/main">
                  <a14:imgLayer r:embed="rId3">
                    <a14:imgEffect>
                      <a14:brightnessContrast bright="-50000"/>
                    </a14:imgEffect>
                    <a14:imgEffect>
                      <a14:saturation sat="0"/>
                    </a14:imgEffect>
                  </a14:imgLayer>
                </a14:imgProps>
              </a:ext>
            </a:extLst>
          </a:blip>
          <a:stretch>
            <a:fillRect/>
          </a:stretch>
        </p:blipFill>
        <p:spPr>
          <a:xfrm>
            <a:off x="0" y="0"/>
            <a:ext cx="12192000" cy="6919784"/>
          </a:xfrm>
          <a:prstGeom prst="rect">
            <a:avLst/>
          </a:prstGeom>
        </p:spPr>
      </p:pic>
      <p:sp>
        <p:nvSpPr>
          <p:cNvPr id="6" name="矩形 5"/>
          <p:cNvSpPr/>
          <p:nvPr/>
        </p:nvSpPr>
        <p:spPr>
          <a:xfrm>
            <a:off x="3350661" y="4391046"/>
            <a:ext cx="2395124" cy="2247161"/>
          </a:xfrm>
          <a:prstGeom prst="rect">
            <a:avLst/>
          </a:prstGeom>
          <a:solidFill>
            <a:srgbClr val="D74B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5153927" y="2188611"/>
            <a:ext cx="6281987" cy="3694395"/>
          </a:xfrm>
          <a:prstGeom prst="rect">
            <a:avLst/>
          </a:prstGeom>
          <a:solidFill>
            <a:schemeClr val="bg1">
              <a:lumMod val="65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2891360" y="2634552"/>
            <a:ext cx="2410231" cy="646323"/>
          </a:xfrm>
          <a:prstGeom prst="rect">
            <a:avLst/>
          </a:prstGeom>
        </p:spPr>
        <p:txBody>
          <a:bodyPr wrap="square" lIns="91431" tIns="45716" rIns="91431" bIns="45716">
            <a:spAutoFit/>
          </a:bodyPr>
          <a:lstStyle/>
          <a:p>
            <a:pPr algn="r"/>
            <a:r>
              <a:rPr lang="zh-CN" altLang="en-US" sz="3600" b="1" dirty="0" smtClean="0">
                <a:solidFill>
                  <a:schemeClr val="bg1"/>
                </a:solidFill>
                <a:latin typeface="微软雅黑" panose="020B0503020204020204" pitchFamily="34" charset="-122"/>
                <a:ea typeface="微软雅黑" panose="020B0503020204020204" pitchFamily="34" charset="-122"/>
              </a:rPr>
              <a:t>关于我们</a:t>
            </a:r>
            <a:endParaRPr lang="en-US" altLang="zh-CN" sz="3600" b="1" dirty="0">
              <a:solidFill>
                <a:schemeClr val="bg1"/>
              </a:solidFill>
              <a:latin typeface="微软雅黑" panose="020B0503020204020204" pitchFamily="34" charset="-122"/>
              <a:ea typeface="微软雅黑" panose="020B0503020204020204" pitchFamily="34" charset="-122"/>
            </a:endParaRPr>
          </a:p>
        </p:txBody>
      </p:sp>
      <p:sp>
        <p:nvSpPr>
          <p:cNvPr id="8" name="矩形 7"/>
          <p:cNvSpPr/>
          <p:nvPr/>
        </p:nvSpPr>
        <p:spPr>
          <a:xfrm>
            <a:off x="3350661" y="3214488"/>
            <a:ext cx="5095103" cy="584775"/>
          </a:xfrm>
          <a:prstGeom prst="rect">
            <a:avLst/>
          </a:prstGeom>
        </p:spPr>
        <p:txBody>
          <a:bodyPr wrap="square">
            <a:spAutoFit/>
          </a:bodyPr>
          <a:lstStyle/>
          <a:p>
            <a:r>
              <a:rPr lang="zh-CN" altLang="en-US" sz="3200" dirty="0" smtClean="0">
                <a:solidFill>
                  <a:schemeClr val="bg1"/>
                </a:solidFill>
                <a:latin typeface="Verdana" panose="020B0604030504040204" pitchFamily="34" charset="0"/>
                <a:cs typeface="Verdana" panose="020B0604030504040204" pitchFamily="34" charset="0"/>
              </a:rPr>
              <a:t>Company introduction</a:t>
            </a:r>
            <a:endParaRPr lang="zh-CN" altLang="en-US" sz="3200" dirty="0">
              <a:solidFill>
                <a:schemeClr val="bg1"/>
              </a:solidFill>
              <a:latin typeface="Verdana" panose="020B0604030504040204" pitchFamily="34" charset="0"/>
              <a:cs typeface="Verdana" panose="020B0604030504040204" pitchFamily="34" charset="0"/>
            </a:endParaRPr>
          </a:p>
        </p:txBody>
      </p:sp>
      <p:sp>
        <p:nvSpPr>
          <p:cNvPr id="15" name="KSO_Shape"/>
          <p:cNvSpPr/>
          <p:nvPr/>
        </p:nvSpPr>
        <p:spPr bwMode="auto">
          <a:xfrm>
            <a:off x="275069" y="193264"/>
            <a:ext cx="755797" cy="518981"/>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a:effectLst/>
        </p:spPr>
        <p:txBody>
          <a:bodyPr anchor="ctr">
            <a:scene3d>
              <a:camera prst="orthographicFront"/>
              <a:lightRig rig="threePt" dir="t"/>
            </a:scene3d>
            <a:sp3d contourW="12700">
              <a:contourClr>
                <a:srgbClr val="FFFFFF"/>
              </a:contourClr>
            </a:sp3d>
          </a:bodyPr>
          <a:lstStyle/>
          <a:p>
            <a:pPr algn="ctr">
              <a:defRPr/>
            </a:pPr>
            <a:endParaRPr lang="zh-CN" altLang="en-US">
              <a:solidFill>
                <a:schemeClr val="bg1">
                  <a:lumMod val="95000"/>
                </a:schemeClr>
              </a:solidFill>
              <a:ea typeface="宋体" panose="02010600030101010101" pitchFamily="2" charset="-122"/>
            </a:endParaRPr>
          </a:p>
        </p:txBody>
      </p:sp>
      <p:sp>
        <p:nvSpPr>
          <p:cNvPr id="16" name="标题 4"/>
          <p:cNvSpPr txBox="1"/>
          <p:nvPr/>
        </p:nvSpPr>
        <p:spPr>
          <a:xfrm>
            <a:off x="1049916" y="433704"/>
            <a:ext cx="42484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smtClean="0">
                <a:solidFill>
                  <a:schemeClr val="bg1"/>
                </a:solidFill>
                <a:latin typeface="Impact MT Std" pitchFamily="34" charset="0"/>
                <a:ea typeface="微软雅黑" panose="020B0503020204020204" pitchFamily="34" charset="-122"/>
              </a:rPr>
              <a:t>公司简介</a:t>
            </a:r>
            <a:endParaRPr lang="en-US" altLang="zh-CN" sz="2400" b="1" dirty="0" smtClean="0">
              <a:solidFill>
                <a:schemeClr val="bg1"/>
              </a:solidFill>
              <a:latin typeface="Impact MT Std" pitchFamily="34" charset="0"/>
              <a:ea typeface="微软雅黑" panose="020B0503020204020204" pitchFamily="34" charset="-122"/>
            </a:endParaRPr>
          </a:p>
          <a:p>
            <a:pPr algn="l"/>
            <a:r>
              <a:rPr lang="en-US" altLang="zh-CN" sz="1400" b="1" dirty="0" smtClean="0">
                <a:solidFill>
                  <a:schemeClr val="bg1"/>
                </a:solidFill>
                <a:latin typeface="Impact MT Std" pitchFamily="34" charset="0"/>
                <a:ea typeface="微软雅黑" panose="020B0503020204020204" pitchFamily="34" charset="-122"/>
              </a:rPr>
              <a:t>COMPANY INTRODUCTION</a:t>
            </a:r>
            <a:endParaRPr lang="zh-CN" altLang="en-US" sz="1400" b="1" dirty="0" smtClean="0">
              <a:solidFill>
                <a:schemeClr val="bg1"/>
              </a:solidFill>
              <a:latin typeface="Impact MT Std" pitchFamily="34" charset="0"/>
              <a:ea typeface="微软雅黑" panose="020B0503020204020204" pitchFamily="34" charset="-122"/>
            </a:endParaRPr>
          </a:p>
          <a:p>
            <a:pPr algn="l"/>
            <a:endParaRPr lang="zh-CN" altLang="en-US" sz="2400" b="1" dirty="0" smtClean="0">
              <a:solidFill>
                <a:schemeClr val="bg1"/>
              </a:solidFill>
              <a:latin typeface="Impact MT Std" pitchFamily="34" charset="0"/>
              <a:ea typeface="微软雅黑" panose="020B0503020204020204" pitchFamily="34" charset="-122"/>
            </a:endParaRPr>
          </a:p>
        </p:txBody>
      </p:sp>
      <p:sp>
        <p:nvSpPr>
          <p:cNvPr id="18" name="文本框 17"/>
          <p:cNvSpPr txBox="1"/>
          <p:nvPr/>
        </p:nvSpPr>
        <p:spPr>
          <a:xfrm>
            <a:off x="5377378" y="3969960"/>
            <a:ext cx="5925186" cy="1015663"/>
          </a:xfrm>
          <a:prstGeom prst="rect">
            <a:avLst/>
          </a:prstGeom>
          <a:noFill/>
        </p:spPr>
        <p:txBody>
          <a:bodyPr wrap="square" rtlCol="0">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微草科技以“让仓储更简单”</a:t>
            </a:r>
            <a:r>
              <a:rPr lang="zh-CN" altLang="en-US" sz="2000" b="1" dirty="0">
                <a:solidFill>
                  <a:schemeClr val="bg1"/>
                </a:solidFill>
                <a:latin typeface="微软雅黑" panose="020B0503020204020204" pitchFamily="34" charset="-122"/>
                <a:ea typeface="微软雅黑" panose="020B0503020204020204" pitchFamily="34" charset="-122"/>
              </a:rPr>
              <a:t>为使命</a:t>
            </a:r>
            <a:r>
              <a:rPr lang="zh-CN" altLang="en-US" sz="2000" b="1" dirty="0" smtClean="0">
                <a:solidFill>
                  <a:schemeClr val="bg1"/>
                </a:solidFill>
                <a:latin typeface="微软雅黑" panose="020B0503020204020204" pitchFamily="34" charset="-122"/>
                <a:ea typeface="微软雅黑" panose="020B0503020204020204" pitchFamily="34" charset="-122"/>
              </a:rPr>
              <a:t>，针对中小物流仓储企业，提供“轻型自动化”智慧物流解决方案。</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randombar(horizontal)">
                                      <p:cBhvr>
                                        <p:cTn id="13" dur="500"/>
                                        <p:tgtEl>
                                          <p:spTgt spid="5"/>
                                        </p:tgtEl>
                                      </p:cBhvr>
                                    </p:animEffect>
                                  </p:childTnLst>
                                </p:cTn>
                              </p:par>
                              <p:par>
                                <p:cTn id="14" presetID="42"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1000"/>
                                        <p:tgtEl>
                                          <p:spTgt spid="6"/>
                                        </p:tgtEl>
                                      </p:cBhvr>
                                    </p:animEffect>
                                    <p:anim calcmode="lin" valueType="num">
                                      <p:cBhvr>
                                        <p:cTn id="17" dur="1000" fill="hold"/>
                                        <p:tgtEl>
                                          <p:spTgt spid="6"/>
                                        </p:tgtEl>
                                        <p:attrNameLst>
                                          <p:attrName>ppt_x</p:attrName>
                                        </p:attrNameLst>
                                      </p:cBhvr>
                                      <p:tavLst>
                                        <p:tav tm="0">
                                          <p:val>
                                            <p:strVal val="#ppt_x"/>
                                          </p:val>
                                        </p:tav>
                                        <p:tav tm="100000">
                                          <p:val>
                                            <p:strVal val="#ppt_x"/>
                                          </p:val>
                                        </p:tav>
                                      </p:tavLst>
                                    </p:anim>
                                    <p:anim calcmode="lin" valueType="num">
                                      <p:cBhvr>
                                        <p:cTn id="18" dur="1000" fill="hold"/>
                                        <p:tgtEl>
                                          <p:spTgt spid="6"/>
                                        </p:tgtEl>
                                        <p:attrNameLst>
                                          <p:attrName>ppt_y</p:attrName>
                                        </p:attrNameLst>
                                      </p:cBhvr>
                                      <p:tavLst>
                                        <p:tav tm="0">
                                          <p:val>
                                            <p:strVal val="#ppt_y+.1"/>
                                          </p:val>
                                        </p:tav>
                                        <p:tav tm="100000">
                                          <p:val>
                                            <p:strVal val="#ppt_y"/>
                                          </p:val>
                                        </p:tav>
                                      </p:tavLst>
                                    </p:anim>
                                  </p:childTnLst>
                                </p:cTn>
                              </p:par>
                              <p:par>
                                <p:cTn id="19" presetID="10" presetClass="entr" presetSubtype="0" fill="hold" nodeType="withEffect">
                                  <p:stCondLst>
                                    <p:cond delay="0"/>
                                  </p:stCondLst>
                                  <p:childTnLst>
                                    <p:set>
                                      <p:cBhvr>
                                        <p:cTn id="20" dur="1" fill="hold">
                                          <p:stCondLst>
                                            <p:cond delay="0"/>
                                          </p:stCondLst>
                                        </p:cTn>
                                        <p:tgtEl>
                                          <p:spTgt spid="18">
                                            <p:txEl>
                                              <p:pRg st="0" end="0"/>
                                            </p:txEl>
                                          </p:spTgt>
                                        </p:tgtEl>
                                        <p:attrNameLst>
                                          <p:attrName>style.visibility</p:attrName>
                                        </p:attrNameLst>
                                      </p:cBhvr>
                                      <p:to>
                                        <p:strVal val="visible"/>
                                      </p:to>
                                    </p:set>
                                    <p:animEffect transition="in" filter="fade">
                                      <p:cBhvr>
                                        <p:cTn id="21"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txBox="1"/>
          <p:nvPr/>
        </p:nvSpPr>
        <p:spPr>
          <a:xfrm>
            <a:off x="1100364" y="364565"/>
            <a:ext cx="42484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smtClean="0">
                <a:solidFill>
                  <a:srgbClr val="3F3F3F"/>
                </a:solidFill>
                <a:latin typeface="Impact MT Std" pitchFamily="34" charset="0"/>
                <a:ea typeface="微软雅黑" panose="020B0503020204020204" pitchFamily="34" charset="-122"/>
              </a:rPr>
              <a:t>行业及企业痛点分析</a:t>
            </a:r>
            <a:endParaRPr lang="en-US" altLang="zh-CN" sz="2400" b="1" dirty="0" smtClean="0">
              <a:solidFill>
                <a:srgbClr val="3F3F3F"/>
              </a:solidFill>
              <a:latin typeface="Impact MT Std" pitchFamily="34" charset="0"/>
              <a:ea typeface="微软雅黑" panose="020B0503020204020204" pitchFamily="34" charset="-122"/>
            </a:endParaRPr>
          </a:p>
          <a:p>
            <a:pPr algn="l"/>
            <a:r>
              <a:rPr lang="en-US" altLang="zh-CN" sz="1400" b="1" dirty="0" smtClean="0">
                <a:solidFill>
                  <a:srgbClr val="3F3F3F"/>
                </a:solidFill>
                <a:latin typeface="Impact MT Std" pitchFamily="34" charset="0"/>
                <a:ea typeface="微软雅黑" panose="020B0503020204020204" pitchFamily="34" charset="-122"/>
              </a:rPr>
              <a:t>Analysis of industry pain points</a:t>
            </a:r>
          </a:p>
        </p:txBody>
      </p:sp>
      <p:sp>
        <p:nvSpPr>
          <p:cNvPr id="6" name="KSO_Shape"/>
          <p:cNvSpPr/>
          <p:nvPr/>
        </p:nvSpPr>
        <p:spPr bwMode="auto">
          <a:xfrm>
            <a:off x="462584" y="327266"/>
            <a:ext cx="637780" cy="54317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53" name="组合 52"/>
          <p:cNvGrpSpPr/>
          <p:nvPr/>
        </p:nvGrpSpPr>
        <p:grpSpPr>
          <a:xfrm>
            <a:off x="1064463" y="1582160"/>
            <a:ext cx="4443186" cy="4288347"/>
            <a:chOff x="1100364" y="2006221"/>
            <a:chExt cx="3807726" cy="3675032"/>
          </a:xfrm>
        </p:grpSpPr>
        <p:grpSp>
          <p:nvGrpSpPr>
            <p:cNvPr id="27" name="组合 26"/>
            <p:cNvGrpSpPr/>
            <p:nvPr/>
          </p:nvGrpSpPr>
          <p:grpSpPr>
            <a:xfrm>
              <a:off x="1100364" y="2006221"/>
              <a:ext cx="3807726" cy="3675032"/>
              <a:chOff x="3903259" y="2006221"/>
              <a:chExt cx="3807726" cy="3675032"/>
            </a:xfrm>
          </p:grpSpPr>
          <p:sp>
            <p:nvSpPr>
              <p:cNvPr id="20" name="椭圆 19"/>
              <p:cNvSpPr/>
              <p:nvPr/>
            </p:nvSpPr>
            <p:spPr>
              <a:xfrm>
                <a:off x="4301048" y="2328947"/>
                <a:ext cx="3012148" cy="3012148"/>
              </a:xfrm>
              <a:prstGeom prst="ellipse">
                <a:avLst/>
              </a:pr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flipH="1">
                <a:off x="4537880" y="2640842"/>
                <a:ext cx="1269242" cy="182880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4537881" y="4469642"/>
                <a:ext cx="2538483" cy="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flipV="1">
                <a:off x="5807122" y="2648173"/>
                <a:ext cx="1269242" cy="1821469"/>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a:off x="5172501" y="2006221"/>
                <a:ext cx="1269242" cy="1269242"/>
              </a:xfrm>
              <a:prstGeom prst="ellipse">
                <a:avLst/>
              </a:prstGeom>
              <a:solidFill>
                <a:srgbClr val="D74B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903259" y="3835021"/>
                <a:ext cx="1269242" cy="1269242"/>
              </a:xfrm>
              <a:prstGeom prst="ellipse">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6441743" y="3835021"/>
                <a:ext cx="1269242" cy="1269242"/>
              </a:xfrm>
              <a:prstGeom prst="ellipse">
                <a:avLst/>
              </a:prstGeom>
              <a:solidFill>
                <a:srgbClr val="FFB8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6815106" y="2735780"/>
                <a:ext cx="665654" cy="665654"/>
              </a:xfrm>
              <a:prstGeom prst="ellipse">
                <a:avLst/>
              </a:prstGeom>
              <a:solidFill>
                <a:srgbClr val="76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498016" y="5015599"/>
                <a:ext cx="665654" cy="665654"/>
              </a:xfrm>
              <a:prstGeom prst="ellipse">
                <a:avLst/>
              </a:prstGeom>
              <a:solidFill>
                <a:srgbClr val="3B38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4164517" y="2735780"/>
                <a:ext cx="665654" cy="665654"/>
              </a:xfrm>
              <a:prstGeom prst="ellips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19"/>
              <p:cNvSpPr txBox="1">
                <a:spLocks noChangeArrowheads="1"/>
              </p:cNvSpPr>
              <p:nvPr>
                <p:custDataLst>
                  <p:tags r:id="rId16"/>
                </p:custDataLst>
              </p:nvPr>
            </p:nvSpPr>
            <p:spPr bwMode="auto">
              <a:xfrm>
                <a:off x="5496864" y="2307793"/>
                <a:ext cx="777488" cy="576262"/>
              </a:xfrm>
              <a:prstGeom prst="rect">
                <a:avLst/>
              </a:prstGeom>
              <a:noFill/>
              <a:ln>
                <a:noFill/>
              </a:ln>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2000" b="1" dirty="0">
                    <a:solidFill>
                      <a:schemeClr val="bg1"/>
                    </a:solidFill>
                    <a:latin typeface="微软雅黑" panose="020B0503020204020204" pitchFamily="34" charset="-122"/>
                    <a:ea typeface="微软雅黑" panose="020B0503020204020204" pitchFamily="34" charset="-122"/>
                  </a:rPr>
                  <a:t>行业</a:t>
                </a:r>
                <a:r>
                  <a:rPr lang="zh-CN" altLang="en-US" sz="2000" b="1" dirty="0" smtClean="0">
                    <a:solidFill>
                      <a:schemeClr val="bg1"/>
                    </a:solidFill>
                    <a:latin typeface="微软雅黑" panose="020B0503020204020204" pitchFamily="34" charset="-122"/>
                    <a:ea typeface="微软雅黑" panose="020B0503020204020204" pitchFamily="34" charset="-122"/>
                  </a:rPr>
                  <a:t>现状</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5" name="文本框 19"/>
              <p:cNvSpPr txBox="1">
                <a:spLocks noChangeArrowheads="1"/>
              </p:cNvSpPr>
              <p:nvPr>
                <p:custDataLst>
                  <p:tags r:id="rId17"/>
                </p:custDataLst>
              </p:nvPr>
            </p:nvSpPr>
            <p:spPr bwMode="auto">
              <a:xfrm>
                <a:off x="4186364" y="4184065"/>
                <a:ext cx="777488" cy="576262"/>
              </a:xfrm>
              <a:prstGeom prst="rect">
                <a:avLst/>
              </a:prstGeom>
              <a:noFill/>
              <a:ln>
                <a:noFill/>
              </a:ln>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defRPr/>
                </a:pPr>
                <a:r>
                  <a:rPr lang="zh-CN" altLang="en-US" sz="2000" b="1" dirty="0">
                    <a:solidFill>
                      <a:schemeClr val="bg1"/>
                    </a:solidFill>
                    <a:latin typeface="微软雅黑" panose="020B0503020204020204" pitchFamily="34" charset="-122"/>
                    <a:ea typeface="微软雅黑" panose="020B0503020204020204" pitchFamily="34" charset="-122"/>
                  </a:rPr>
                  <a:t>企业痛点</a:t>
                </a:r>
              </a:p>
            </p:txBody>
          </p:sp>
          <p:sp>
            <p:nvSpPr>
              <p:cNvPr id="26" name="文本框 19"/>
              <p:cNvSpPr txBox="1">
                <a:spLocks noChangeArrowheads="1"/>
              </p:cNvSpPr>
              <p:nvPr>
                <p:custDataLst>
                  <p:tags r:id="rId18"/>
                </p:custDataLst>
              </p:nvPr>
            </p:nvSpPr>
            <p:spPr bwMode="auto">
              <a:xfrm>
                <a:off x="6781584" y="4181510"/>
                <a:ext cx="777488" cy="576262"/>
              </a:xfrm>
              <a:prstGeom prst="rect">
                <a:avLst/>
              </a:prstGeom>
              <a:noFill/>
              <a:ln>
                <a:noFill/>
              </a:ln>
            </p:spPr>
            <p:txBody>
              <a:bodyPr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2000" b="1" dirty="0" smtClean="0">
                    <a:solidFill>
                      <a:schemeClr val="bg1"/>
                    </a:solidFill>
                    <a:latin typeface="微软雅黑" panose="020B0503020204020204" pitchFamily="34" charset="-122"/>
                    <a:ea typeface="微软雅黑" panose="020B0503020204020204" pitchFamily="34" charset="-122"/>
                  </a:rPr>
                  <a:t>传统仓库</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30" name="组合 29"/>
            <p:cNvGrpSpPr/>
            <p:nvPr/>
          </p:nvGrpSpPr>
          <p:grpSpPr>
            <a:xfrm>
              <a:off x="2729798" y="3576285"/>
              <a:ext cx="548858" cy="543201"/>
              <a:chOff x="4037657" y="3418767"/>
              <a:chExt cx="548858" cy="543201"/>
            </a:xfrm>
          </p:grpSpPr>
          <p:sp>
            <p:nvSpPr>
              <p:cNvPr id="28" name="MH_Other_14"/>
              <p:cNvSpPr>
                <a:spLocks noEditPoints="1" noChangeArrowheads="1"/>
              </p:cNvSpPr>
              <p:nvPr>
                <p:custDataLst>
                  <p:tags r:id="rId14"/>
                </p:custDataLst>
              </p:nvPr>
            </p:nvSpPr>
            <p:spPr bwMode="auto">
              <a:xfrm>
                <a:off x="4037657" y="3418767"/>
                <a:ext cx="548858" cy="543201"/>
              </a:xfrm>
              <a:custGeom>
                <a:avLst/>
                <a:gdLst>
                  <a:gd name="T0" fmla="*/ 271436 w 95"/>
                  <a:gd name="T1" fmla="*/ 189679 h 93"/>
                  <a:gd name="T2" fmla="*/ 314468 w 95"/>
                  <a:gd name="T3" fmla="*/ 169713 h 93"/>
                  <a:gd name="T4" fmla="*/ 314468 w 95"/>
                  <a:gd name="T5" fmla="*/ 136436 h 93"/>
                  <a:gd name="T6" fmla="*/ 271436 w 95"/>
                  <a:gd name="T7" fmla="*/ 119798 h 93"/>
                  <a:gd name="T8" fmla="*/ 264815 w 95"/>
                  <a:gd name="T9" fmla="*/ 99831 h 93"/>
                  <a:gd name="T10" fmla="*/ 281366 w 95"/>
                  <a:gd name="T11" fmla="*/ 56571 h 93"/>
                  <a:gd name="T12" fmla="*/ 254885 w 95"/>
                  <a:gd name="T13" fmla="*/ 33277 h 93"/>
                  <a:gd name="T14" fmla="*/ 211852 w 95"/>
                  <a:gd name="T15" fmla="*/ 49916 h 93"/>
                  <a:gd name="T16" fmla="*/ 195301 w 95"/>
                  <a:gd name="T17" fmla="*/ 43260 h 93"/>
                  <a:gd name="T18" fmla="*/ 175440 w 95"/>
                  <a:gd name="T19" fmla="*/ 0 h 93"/>
                  <a:gd name="T20" fmla="*/ 139028 w 95"/>
                  <a:gd name="T21" fmla="*/ 0 h 93"/>
                  <a:gd name="T22" fmla="*/ 122477 w 95"/>
                  <a:gd name="T23" fmla="*/ 43260 h 93"/>
                  <a:gd name="T24" fmla="*/ 102616 w 95"/>
                  <a:gd name="T25" fmla="*/ 49916 h 93"/>
                  <a:gd name="T26" fmla="*/ 59583 w 95"/>
                  <a:gd name="T27" fmla="*/ 33277 h 93"/>
                  <a:gd name="T28" fmla="*/ 33102 w 95"/>
                  <a:gd name="T29" fmla="*/ 56571 h 93"/>
                  <a:gd name="T30" fmla="*/ 52963 w 95"/>
                  <a:gd name="T31" fmla="*/ 99831 h 93"/>
                  <a:gd name="T32" fmla="*/ 43032 w 95"/>
                  <a:gd name="T33" fmla="*/ 119798 h 93"/>
                  <a:gd name="T34" fmla="*/ 0 w 95"/>
                  <a:gd name="T35" fmla="*/ 136436 h 93"/>
                  <a:gd name="T36" fmla="*/ 0 w 95"/>
                  <a:gd name="T37" fmla="*/ 173041 h 93"/>
                  <a:gd name="T38" fmla="*/ 43032 w 95"/>
                  <a:gd name="T39" fmla="*/ 189679 h 93"/>
                  <a:gd name="T40" fmla="*/ 52963 w 95"/>
                  <a:gd name="T41" fmla="*/ 209646 h 93"/>
                  <a:gd name="T42" fmla="*/ 36412 w 95"/>
                  <a:gd name="T43" fmla="*/ 252906 h 93"/>
                  <a:gd name="T44" fmla="*/ 59583 w 95"/>
                  <a:gd name="T45" fmla="*/ 276200 h 93"/>
                  <a:gd name="T46" fmla="*/ 102616 w 95"/>
                  <a:gd name="T47" fmla="*/ 259561 h 93"/>
                  <a:gd name="T48" fmla="*/ 122477 w 95"/>
                  <a:gd name="T49" fmla="*/ 266217 h 93"/>
                  <a:gd name="T50" fmla="*/ 142338 w 95"/>
                  <a:gd name="T51" fmla="*/ 309477 h 93"/>
                  <a:gd name="T52" fmla="*/ 175440 w 95"/>
                  <a:gd name="T53" fmla="*/ 309477 h 93"/>
                  <a:gd name="T54" fmla="*/ 195301 w 95"/>
                  <a:gd name="T55" fmla="*/ 266217 h 93"/>
                  <a:gd name="T56" fmla="*/ 211852 w 95"/>
                  <a:gd name="T57" fmla="*/ 259561 h 93"/>
                  <a:gd name="T58" fmla="*/ 258195 w 95"/>
                  <a:gd name="T59" fmla="*/ 276200 h 93"/>
                  <a:gd name="T60" fmla="*/ 281366 w 95"/>
                  <a:gd name="T61" fmla="*/ 249578 h 93"/>
                  <a:gd name="T62" fmla="*/ 264815 w 95"/>
                  <a:gd name="T63" fmla="*/ 209646 h 93"/>
                  <a:gd name="T64" fmla="*/ 271436 w 95"/>
                  <a:gd name="T65" fmla="*/ 189679 h 93"/>
                  <a:gd name="T66" fmla="*/ 158889 w 95"/>
                  <a:gd name="T67" fmla="*/ 202990 h 93"/>
                  <a:gd name="T68" fmla="*/ 109236 w 95"/>
                  <a:gd name="T69" fmla="*/ 153075 h 93"/>
                  <a:gd name="T70" fmla="*/ 158889 w 95"/>
                  <a:gd name="T71" fmla="*/ 106487 h 93"/>
                  <a:gd name="T72" fmla="*/ 208542 w 95"/>
                  <a:gd name="T73" fmla="*/ 153075 h 93"/>
                  <a:gd name="T74" fmla="*/ 158889 w 95"/>
                  <a:gd name="T75" fmla="*/ 202990 h 93"/>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95"/>
                  <a:gd name="T115" fmla="*/ 0 h 93"/>
                  <a:gd name="T116" fmla="*/ 95 w 95"/>
                  <a:gd name="T117" fmla="*/ 93 h 93"/>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95" h="93">
                    <a:moveTo>
                      <a:pt x="82" y="57"/>
                    </a:moveTo>
                    <a:cubicBezTo>
                      <a:pt x="82" y="57"/>
                      <a:pt x="95" y="52"/>
                      <a:pt x="95" y="51"/>
                    </a:cubicBezTo>
                    <a:cubicBezTo>
                      <a:pt x="95" y="41"/>
                      <a:pt x="95" y="41"/>
                      <a:pt x="95" y="41"/>
                    </a:cubicBezTo>
                    <a:cubicBezTo>
                      <a:pt x="95" y="40"/>
                      <a:pt x="82" y="36"/>
                      <a:pt x="82" y="36"/>
                    </a:cubicBezTo>
                    <a:cubicBezTo>
                      <a:pt x="80" y="30"/>
                      <a:pt x="80" y="30"/>
                      <a:pt x="80" y="30"/>
                    </a:cubicBezTo>
                    <a:cubicBezTo>
                      <a:pt x="80" y="30"/>
                      <a:pt x="85" y="17"/>
                      <a:pt x="85" y="17"/>
                    </a:cubicBezTo>
                    <a:cubicBezTo>
                      <a:pt x="77" y="10"/>
                      <a:pt x="77" y="10"/>
                      <a:pt x="77" y="10"/>
                    </a:cubicBezTo>
                    <a:cubicBezTo>
                      <a:pt x="77" y="9"/>
                      <a:pt x="64" y="15"/>
                      <a:pt x="64" y="15"/>
                    </a:cubicBezTo>
                    <a:cubicBezTo>
                      <a:pt x="59" y="13"/>
                      <a:pt x="59" y="13"/>
                      <a:pt x="59" y="13"/>
                    </a:cubicBezTo>
                    <a:cubicBezTo>
                      <a:pt x="59" y="13"/>
                      <a:pt x="53" y="0"/>
                      <a:pt x="53" y="0"/>
                    </a:cubicBezTo>
                    <a:cubicBezTo>
                      <a:pt x="42" y="0"/>
                      <a:pt x="42" y="0"/>
                      <a:pt x="42" y="0"/>
                    </a:cubicBezTo>
                    <a:cubicBezTo>
                      <a:pt x="42" y="0"/>
                      <a:pt x="37" y="13"/>
                      <a:pt x="37" y="13"/>
                    </a:cubicBezTo>
                    <a:cubicBezTo>
                      <a:pt x="31" y="15"/>
                      <a:pt x="31" y="15"/>
                      <a:pt x="31" y="15"/>
                    </a:cubicBezTo>
                    <a:cubicBezTo>
                      <a:pt x="31" y="15"/>
                      <a:pt x="18" y="10"/>
                      <a:pt x="18" y="10"/>
                    </a:cubicBezTo>
                    <a:cubicBezTo>
                      <a:pt x="10" y="17"/>
                      <a:pt x="10" y="17"/>
                      <a:pt x="10" y="17"/>
                    </a:cubicBezTo>
                    <a:cubicBezTo>
                      <a:pt x="10" y="18"/>
                      <a:pt x="16" y="30"/>
                      <a:pt x="16" y="30"/>
                    </a:cubicBezTo>
                    <a:cubicBezTo>
                      <a:pt x="13" y="36"/>
                      <a:pt x="13" y="36"/>
                      <a:pt x="13" y="36"/>
                    </a:cubicBezTo>
                    <a:cubicBezTo>
                      <a:pt x="13" y="36"/>
                      <a:pt x="0" y="41"/>
                      <a:pt x="0" y="41"/>
                    </a:cubicBezTo>
                    <a:cubicBezTo>
                      <a:pt x="0" y="52"/>
                      <a:pt x="0" y="52"/>
                      <a:pt x="0" y="52"/>
                    </a:cubicBezTo>
                    <a:cubicBezTo>
                      <a:pt x="0" y="52"/>
                      <a:pt x="13" y="57"/>
                      <a:pt x="13" y="57"/>
                    </a:cubicBezTo>
                    <a:cubicBezTo>
                      <a:pt x="16" y="63"/>
                      <a:pt x="16" y="63"/>
                      <a:pt x="16" y="63"/>
                    </a:cubicBezTo>
                    <a:cubicBezTo>
                      <a:pt x="16" y="63"/>
                      <a:pt x="10" y="75"/>
                      <a:pt x="11" y="76"/>
                    </a:cubicBezTo>
                    <a:cubicBezTo>
                      <a:pt x="18" y="83"/>
                      <a:pt x="18" y="83"/>
                      <a:pt x="18" y="83"/>
                    </a:cubicBezTo>
                    <a:cubicBezTo>
                      <a:pt x="19" y="84"/>
                      <a:pt x="31" y="78"/>
                      <a:pt x="31" y="78"/>
                    </a:cubicBezTo>
                    <a:cubicBezTo>
                      <a:pt x="37" y="80"/>
                      <a:pt x="37" y="80"/>
                      <a:pt x="37" y="80"/>
                    </a:cubicBezTo>
                    <a:cubicBezTo>
                      <a:pt x="37" y="80"/>
                      <a:pt x="42" y="93"/>
                      <a:pt x="43" y="93"/>
                    </a:cubicBezTo>
                    <a:cubicBezTo>
                      <a:pt x="53" y="93"/>
                      <a:pt x="53" y="93"/>
                      <a:pt x="53" y="93"/>
                    </a:cubicBezTo>
                    <a:cubicBezTo>
                      <a:pt x="54" y="93"/>
                      <a:pt x="59" y="80"/>
                      <a:pt x="59" y="80"/>
                    </a:cubicBezTo>
                    <a:cubicBezTo>
                      <a:pt x="64" y="78"/>
                      <a:pt x="64" y="78"/>
                      <a:pt x="64" y="78"/>
                    </a:cubicBezTo>
                    <a:cubicBezTo>
                      <a:pt x="64" y="78"/>
                      <a:pt x="77" y="83"/>
                      <a:pt x="78" y="83"/>
                    </a:cubicBezTo>
                    <a:cubicBezTo>
                      <a:pt x="85" y="75"/>
                      <a:pt x="85" y="75"/>
                      <a:pt x="85" y="75"/>
                    </a:cubicBezTo>
                    <a:cubicBezTo>
                      <a:pt x="86" y="75"/>
                      <a:pt x="80" y="63"/>
                      <a:pt x="80" y="63"/>
                    </a:cubicBezTo>
                    <a:lnTo>
                      <a:pt x="82" y="57"/>
                    </a:lnTo>
                    <a:close/>
                    <a:moveTo>
                      <a:pt x="48" y="61"/>
                    </a:moveTo>
                    <a:cubicBezTo>
                      <a:pt x="39" y="61"/>
                      <a:pt x="33" y="55"/>
                      <a:pt x="33" y="46"/>
                    </a:cubicBezTo>
                    <a:cubicBezTo>
                      <a:pt x="33" y="38"/>
                      <a:pt x="39" y="32"/>
                      <a:pt x="48" y="32"/>
                    </a:cubicBezTo>
                    <a:cubicBezTo>
                      <a:pt x="56" y="32"/>
                      <a:pt x="63" y="38"/>
                      <a:pt x="63" y="46"/>
                    </a:cubicBezTo>
                    <a:cubicBezTo>
                      <a:pt x="63" y="55"/>
                      <a:pt x="56" y="61"/>
                      <a:pt x="48" y="61"/>
                    </a:cubicBezTo>
                    <a:close/>
                  </a:path>
                </a:pathLst>
              </a:custGeom>
              <a:solidFill>
                <a:srgbClr val="BFBFBF"/>
              </a:solidFill>
              <a:ln w="9525" cmpd="sng">
                <a:noFill/>
                <a:bevel/>
              </a:ln>
            </p:spPr>
            <p:txBody>
              <a:bodyPr>
                <a:normAutofit/>
              </a:bodyPr>
              <a:lstStyle/>
              <a:p>
                <a:pPr>
                  <a:defRPr/>
                </a:pPr>
                <a:endParaRPr lang="zh-CN" altLang="en-US" sz="1600"/>
              </a:p>
            </p:txBody>
          </p:sp>
          <p:sp>
            <p:nvSpPr>
              <p:cNvPr id="29" name="MH_Other_15"/>
              <p:cNvSpPr>
                <a:spLocks noChangeArrowheads="1"/>
              </p:cNvSpPr>
              <p:nvPr>
                <p:custDataLst>
                  <p:tags r:id="rId15"/>
                </p:custDataLst>
              </p:nvPr>
            </p:nvSpPr>
            <p:spPr bwMode="auto">
              <a:xfrm>
                <a:off x="4254531" y="3633616"/>
                <a:ext cx="113418" cy="109451"/>
              </a:xfrm>
              <a:prstGeom prst="ellipse">
                <a:avLst/>
              </a:prstGeom>
              <a:solidFill>
                <a:srgbClr val="BFBFBF"/>
              </a:solidFill>
              <a:ln w="9525">
                <a:noFill/>
                <a:bevel/>
              </a:ln>
            </p:spPr>
            <p:txBody>
              <a:bodyPr>
                <a:normAutofit fontScale="25000" lnSpcReduction="20000"/>
              </a:bodyPr>
              <a:lstStyle/>
              <a:p>
                <a:pPr>
                  <a:defRPr/>
                </a:pPr>
                <a:endParaRPr lang="zh-CN" altLang="zh-CN" sz="1600">
                  <a:sym typeface="Calibri" panose="020F0502020204030204" pitchFamily="34" charset="0"/>
                </a:endParaRPr>
              </a:p>
            </p:txBody>
          </p:sp>
        </p:grpSp>
      </p:grpSp>
      <p:sp>
        <p:nvSpPr>
          <p:cNvPr id="40" name="MH_Other_2"/>
          <p:cNvSpPr>
            <a:spLocks noChangeArrowheads="1"/>
          </p:cNvSpPr>
          <p:nvPr>
            <p:custDataLst>
              <p:tags r:id="rId1"/>
            </p:custDataLst>
          </p:nvPr>
        </p:nvSpPr>
        <p:spPr bwMode="auto">
          <a:xfrm>
            <a:off x="6398364" y="1400994"/>
            <a:ext cx="1060053" cy="1066133"/>
          </a:xfrm>
          <a:prstGeom prst="ellipse">
            <a:avLst/>
          </a:prstGeom>
          <a:solidFill>
            <a:srgbClr val="D74B56"/>
          </a:solidFill>
          <a:ln w="28575">
            <a:noFill/>
            <a:bevel/>
          </a:ln>
        </p:spPr>
        <p:txBody>
          <a:bodyPr anchor="ctr">
            <a:normAutofit fontScale="62500" lnSpcReduction="20000"/>
          </a:bodyPr>
          <a:lstStyle/>
          <a:p>
            <a:pPr algn="ctr">
              <a:defRPr/>
            </a:pPr>
            <a:endParaRPr lang="zh-CN" altLang="zh-CN" sz="8000">
              <a:solidFill>
                <a:schemeClr val="bg1"/>
              </a:solidFill>
              <a:sym typeface="Calibri" panose="020F0502020204030204" pitchFamily="34" charset="0"/>
            </a:endParaRPr>
          </a:p>
        </p:txBody>
      </p:sp>
      <p:sp>
        <p:nvSpPr>
          <p:cNvPr id="41" name="MH_Other_11"/>
          <p:cNvSpPr>
            <a:spLocks noChangeArrowheads="1"/>
          </p:cNvSpPr>
          <p:nvPr>
            <p:custDataLst>
              <p:tags r:id="rId2"/>
            </p:custDataLst>
          </p:nvPr>
        </p:nvSpPr>
        <p:spPr bwMode="auto">
          <a:xfrm>
            <a:off x="6955753" y="1737454"/>
            <a:ext cx="265519" cy="263493"/>
          </a:xfrm>
          <a:custGeom>
            <a:avLst/>
            <a:gdLst>
              <a:gd name="T0" fmla="*/ 0 w 91"/>
              <a:gd name="T1" fmla="*/ 204654 h 90"/>
              <a:gd name="T2" fmla="*/ 19966 w 91"/>
              <a:gd name="T3" fmla="*/ 224620 h 90"/>
              <a:gd name="T4" fmla="*/ 227117 w 91"/>
              <a:gd name="T5" fmla="*/ 19966 h 90"/>
              <a:gd name="T6" fmla="*/ 207151 w 91"/>
              <a:gd name="T7" fmla="*/ 0 h 90"/>
              <a:gd name="T8" fmla="*/ 0 w 91"/>
              <a:gd name="T9" fmla="*/ 204654 h 90"/>
              <a:gd name="T10" fmla="*/ 0 60000 65536"/>
              <a:gd name="T11" fmla="*/ 0 60000 65536"/>
              <a:gd name="T12" fmla="*/ 0 60000 65536"/>
              <a:gd name="T13" fmla="*/ 0 60000 65536"/>
              <a:gd name="T14" fmla="*/ 0 60000 65536"/>
              <a:gd name="T15" fmla="*/ 0 w 91"/>
              <a:gd name="T16" fmla="*/ 0 h 90"/>
              <a:gd name="T17" fmla="*/ 91 w 91"/>
              <a:gd name="T18" fmla="*/ 90 h 90"/>
            </a:gdLst>
            <a:ahLst/>
            <a:cxnLst>
              <a:cxn ang="T10">
                <a:pos x="T0" y="T1"/>
              </a:cxn>
              <a:cxn ang="T11">
                <a:pos x="T2" y="T3"/>
              </a:cxn>
              <a:cxn ang="T12">
                <a:pos x="T4" y="T5"/>
              </a:cxn>
              <a:cxn ang="T13">
                <a:pos x="T6" y="T7"/>
              </a:cxn>
              <a:cxn ang="T14">
                <a:pos x="T8" y="T9"/>
              </a:cxn>
            </a:cxnLst>
            <a:rect l="T15" t="T16" r="T17" b="T18"/>
            <a:pathLst>
              <a:path w="91" h="90">
                <a:moveTo>
                  <a:pt x="0" y="82"/>
                </a:moveTo>
                <a:lnTo>
                  <a:pt x="8" y="90"/>
                </a:lnTo>
                <a:lnTo>
                  <a:pt x="91" y="8"/>
                </a:lnTo>
                <a:lnTo>
                  <a:pt x="83" y="0"/>
                </a:lnTo>
                <a:lnTo>
                  <a:pt x="0" y="82"/>
                </a:lnTo>
                <a:close/>
              </a:path>
            </a:pathLst>
          </a:custGeom>
          <a:solidFill>
            <a:srgbClr val="FEFFFF"/>
          </a:solidFill>
          <a:ln w="9525" cmpd="sng">
            <a:noFill/>
            <a:bevel/>
          </a:ln>
        </p:spPr>
        <p:txBody>
          <a:bodyPr>
            <a:normAutofit fontScale="85000" lnSpcReduction="20000"/>
          </a:bodyPr>
          <a:lstStyle/>
          <a:p>
            <a:pPr>
              <a:defRPr/>
            </a:pPr>
            <a:endParaRPr lang="zh-CN" altLang="en-US" sz="1600"/>
          </a:p>
        </p:txBody>
      </p:sp>
      <p:sp>
        <p:nvSpPr>
          <p:cNvPr id="42" name="MH_Other_13"/>
          <p:cNvSpPr>
            <a:spLocks noChangeArrowheads="1"/>
          </p:cNvSpPr>
          <p:nvPr>
            <p:custDataLst>
              <p:tags r:id="rId3"/>
            </p:custDataLst>
          </p:nvPr>
        </p:nvSpPr>
        <p:spPr bwMode="auto">
          <a:xfrm>
            <a:off x="6671992" y="1678674"/>
            <a:ext cx="490502" cy="484421"/>
          </a:xfrm>
          <a:custGeom>
            <a:avLst/>
            <a:gdLst>
              <a:gd name="T0" fmla="*/ 366880 w 167"/>
              <a:gd name="T1" fmla="*/ 361889 h 165"/>
              <a:gd name="T2" fmla="*/ 49916 w 167"/>
              <a:gd name="T3" fmla="*/ 361889 h 165"/>
              <a:gd name="T4" fmla="*/ 49916 w 167"/>
              <a:gd name="T5" fmla="*/ 49916 h 165"/>
              <a:gd name="T6" fmla="*/ 346914 w 167"/>
              <a:gd name="T7" fmla="*/ 49916 h 165"/>
              <a:gd name="T8" fmla="*/ 399326 w 167"/>
              <a:gd name="T9" fmla="*/ 0 h 165"/>
              <a:gd name="T10" fmla="*/ 0 w 167"/>
              <a:gd name="T11" fmla="*/ 0 h 165"/>
              <a:gd name="T12" fmla="*/ 0 w 167"/>
              <a:gd name="T13" fmla="*/ 411805 h 165"/>
              <a:gd name="T14" fmla="*/ 416796 w 167"/>
              <a:gd name="T15" fmla="*/ 411805 h 165"/>
              <a:gd name="T16" fmla="*/ 416796 w 167"/>
              <a:gd name="T17" fmla="*/ 152243 h 165"/>
              <a:gd name="T18" fmla="*/ 366880 w 167"/>
              <a:gd name="T19" fmla="*/ 202159 h 165"/>
              <a:gd name="T20" fmla="*/ 366880 w 167"/>
              <a:gd name="T21" fmla="*/ 361889 h 1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7"/>
              <a:gd name="T34" fmla="*/ 0 h 165"/>
              <a:gd name="T35" fmla="*/ 167 w 167"/>
              <a:gd name="T36" fmla="*/ 165 h 1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7" h="165">
                <a:moveTo>
                  <a:pt x="147" y="145"/>
                </a:moveTo>
                <a:lnTo>
                  <a:pt x="20" y="145"/>
                </a:lnTo>
                <a:lnTo>
                  <a:pt x="20" y="20"/>
                </a:lnTo>
                <a:lnTo>
                  <a:pt x="139" y="20"/>
                </a:lnTo>
                <a:lnTo>
                  <a:pt x="160" y="0"/>
                </a:lnTo>
                <a:lnTo>
                  <a:pt x="0" y="0"/>
                </a:lnTo>
                <a:lnTo>
                  <a:pt x="0" y="165"/>
                </a:lnTo>
                <a:lnTo>
                  <a:pt x="167" y="165"/>
                </a:lnTo>
                <a:lnTo>
                  <a:pt x="167" y="61"/>
                </a:lnTo>
                <a:lnTo>
                  <a:pt x="147" y="81"/>
                </a:lnTo>
                <a:lnTo>
                  <a:pt x="147" y="145"/>
                </a:lnTo>
                <a:close/>
              </a:path>
            </a:pathLst>
          </a:custGeom>
          <a:solidFill>
            <a:srgbClr val="FEFFFF"/>
          </a:solidFill>
          <a:ln w="9525" cmpd="sng">
            <a:noFill/>
            <a:bevel/>
          </a:ln>
        </p:spPr>
        <p:txBody>
          <a:bodyPr>
            <a:normAutofit/>
          </a:bodyPr>
          <a:lstStyle/>
          <a:p>
            <a:pPr>
              <a:defRPr/>
            </a:pPr>
            <a:endParaRPr lang="zh-CN" altLang="en-US" sz="1600"/>
          </a:p>
        </p:txBody>
      </p:sp>
      <p:sp>
        <p:nvSpPr>
          <p:cNvPr id="43" name="MH_Other_5"/>
          <p:cNvSpPr>
            <a:spLocks noChangeArrowheads="1"/>
          </p:cNvSpPr>
          <p:nvPr>
            <p:custDataLst>
              <p:tags r:id="rId4"/>
            </p:custDataLst>
          </p:nvPr>
        </p:nvSpPr>
        <p:spPr bwMode="auto">
          <a:xfrm>
            <a:off x="6425727" y="3043218"/>
            <a:ext cx="1060052" cy="1066133"/>
          </a:xfrm>
          <a:prstGeom prst="ellipse">
            <a:avLst/>
          </a:prstGeom>
          <a:solidFill>
            <a:srgbClr val="FFB82E"/>
          </a:solidFill>
          <a:ln w="28575">
            <a:noFill/>
            <a:bevel/>
          </a:ln>
        </p:spPr>
        <p:txBody>
          <a:bodyPr anchor="ctr">
            <a:normAutofit fontScale="62500" lnSpcReduction="20000"/>
          </a:bodyPr>
          <a:lstStyle/>
          <a:p>
            <a:pPr algn="ctr">
              <a:defRPr/>
            </a:pPr>
            <a:endParaRPr lang="zh-CN" altLang="zh-CN" sz="8000">
              <a:solidFill>
                <a:schemeClr val="bg1"/>
              </a:solidFill>
              <a:sym typeface="Calibri" panose="020F0502020204030204" pitchFamily="34" charset="0"/>
            </a:endParaRPr>
          </a:p>
        </p:txBody>
      </p:sp>
      <p:sp>
        <p:nvSpPr>
          <p:cNvPr id="44" name="MH_Other_19"/>
          <p:cNvSpPr>
            <a:spLocks noEditPoints="1" noChangeArrowheads="1"/>
          </p:cNvSpPr>
          <p:nvPr>
            <p:custDataLst>
              <p:tags r:id="rId5"/>
            </p:custDataLst>
          </p:nvPr>
        </p:nvSpPr>
        <p:spPr bwMode="auto">
          <a:xfrm>
            <a:off x="6686717" y="3256100"/>
            <a:ext cx="257413" cy="470234"/>
          </a:xfrm>
          <a:custGeom>
            <a:avLst/>
            <a:gdLst>
              <a:gd name="T0" fmla="*/ 2147483646 w 50"/>
              <a:gd name="T1" fmla="*/ 2147483646 h 90"/>
              <a:gd name="T2" fmla="*/ 2147483646 w 50"/>
              <a:gd name="T3" fmla="*/ 2147483646 h 90"/>
              <a:gd name="T4" fmla="*/ 2147483646 w 50"/>
              <a:gd name="T5" fmla="*/ 0 h 90"/>
              <a:gd name="T6" fmla="*/ 2147483646 w 50"/>
              <a:gd name="T7" fmla="*/ 0 h 90"/>
              <a:gd name="T8" fmla="*/ 0 w 50"/>
              <a:gd name="T9" fmla="*/ 2147483646 h 90"/>
              <a:gd name="T10" fmla="*/ 0 w 50"/>
              <a:gd name="T11" fmla="*/ 2147483646 h 90"/>
              <a:gd name="T12" fmla="*/ 2147483646 w 50"/>
              <a:gd name="T13" fmla="*/ 2147483646 h 90"/>
              <a:gd name="T14" fmla="*/ 2147483646 w 50"/>
              <a:gd name="T15" fmla="*/ 2147483646 h 90"/>
              <a:gd name="T16" fmla="*/ 2147483646 w 50"/>
              <a:gd name="T17" fmla="*/ 2147483646 h 90"/>
              <a:gd name="T18" fmla="*/ 2147483646 w 50"/>
              <a:gd name="T19" fmla="*/ 2147483646 h 90"/>
              <a:gd name="T20" fmla="*/ 2147483646 w 50"/>
              <a:gd name="T21" fmla="*/ 2147483646 h 90"/>
              <a:gd name="T22" fmla="*/ 2147483646 w 50"/>
              <a:gd name="T23" fmla="*/ 2147483646 h 90"/>
              <a:gd name="T24" fmla="*/ 2147483646 w 50"/>
              <a:gd name="T25" fmla="*/ 2147483646 h 90"/>
              <a:gd name="T26" fmla="*/ 2147483646 w 50"/>
              <a:gd name="T27" fmla="*/ 2147483646 h 90"/>
              <a:gd name="T28" fmla="*/ 2147483646 w 50"/>
              <a:gd name="T29" fmla="*/ 2147483646 h 90"/>
              <a:gd name="T30" fmla="*/ 2147483646 w 50"/>
              <a:gd name="T31" fmla="*/ 2147483646 h 90"/>
              <a:gd name="T32" fmla="*/ 2147483646 w 50"/>
              <a:gd name="T33" fmla="*/ 2147483646 h 90"/>
              <a:gd name="T34" fmla="*/ 2147483646 w 50"/>
              <a:gd name="T35" fmla="*/ 2147483646 h 90"/>
              <a:gd name="T36" fmla="*/ 2147483646 w 50"/>
              <a:gd name="T37" fmla="*/ 2147483646 h 90"/>
              <a:gd name="T38" fmla="*/ 2147483646 w 50"/>
              <a:gd name="T39" fmla="*/ 2147483646 h 90"/>
              <a:gd name="T40" fmla="*/ 2147483646 w 50"/>
              <a:gd name="T41" fmla="*/ 2147483646 h 90"/>
              <a:gd name="T42" fmla="*/ 2147483646 w 50"/>
              <a:gd name="T43" fmla="*/ 2147483646 h 90"/>
              <a:gd name="T44" fmla="*/ 2147483646 w 50"/>
              <a:gd name="T45" fmla="*/ 2147483646 h 90"/>
              <a:gd name="T46" fmla="*/ 2147483646 w 50"/>
              <a:gd name="T47" fmla="*/ 2147483646 h 90"/>
              <a:gd name="T48" fmla="*/ 2147483646 w 50"/>
              <a:gd name="T49" fmla="*/ 2147483646 h 90"/>
              <a:gd name="T50" fmla="*/ 2147483646 w 50"/>
              <a:gd name="T51" fmla="*/ 2147483646 h 90"/>
              <a:gd name="T52" fmla="*/ 2147483646 w 50"/>
              <a:gd name="T53" fmla="*/ 2147483646 h 90"/>
              <a:gd name="T54" fmla="*/ 2147483646 w 50"/>
              <a:gd name="T55" fmla="*/ 2147483646 h 90"/>
              <a:gd name="T56" fmla="*/ 2147483646 w 50"/>
              <a:gd name="T57" fmla="*/ 2147483646 h 9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0"/>
              <a:gd name="T88" fmla="*/ 0 h 90"/>
              <a:gd name="T89" fmla="*/ 50 w 50"/>
              <a:gd name="T90" fmla="*/ 90 h 9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0" h="90">
                <a:moveTo>
                  <a:pt x="50" y="83"/>
                </a:moveTo>
                <a:cubicBezTo>
                  <a:pt x="50" y="7"/>
                  <a:pt x="50" y="7"/>
                  <a:pt x="50" y="7"/>
                </a:cubicBezTo>
                <a:cubicBezTo>
                  <a:pt x="50" y="3"/>
                  <a:pt x="47" y="0"/>
                  <a:pt x="44" y="0"/>
                </a:cubicBezTo>
                <a:cubicBezTo>
                  <a:pt x="6" y="0"/>
                  <a:pt x="6" y="0"/>
                  <a:pt x="6" y="0"/>
                </a:cubicBezTo>
                <a:cubicBezTo>
                  <a:pt x="3" y="0"/>
                  <a:pt x="0" y="3"/>
                  <a:pt x="0" y="7"/>
                </a:cubicBezTo>
                <a:cubicBezTo>
                  <a:pt x="0" y="83"/>
                  <a:pt x="0" y="83"/>
                  <a:pt x="0" y="83"/>
                </a:cubicBezTo>
                <a:cubicBezTo>
                  <a:pt x="0" y="87"/>
                  <a:pt x="3" y="90"/>
                  <a:pt x="6" y="90"/>
                </a:cubicBezTo>
                <a:cubicBezTo>
                  <a:pt x="44" y="90"/>
                  <a:pt x="44" y="90"/>
                  <a:pt x="44" y="90"/>
                </a:cubicBezTo>
                <a:cubicBezTo>
                  <a:pt x="47" y="90"/>
                  <a:pt x="50" y="87"/>
                  <a:pt x="50" y="83"/>
                </a:cubicBezTo>
                <a:close/>
                <a:moveTo>
                  <a:pt x="39" y="5"/>
                </a:moveTo>
                <a:cubicBezTo>
                  <a:pt x="40" y="5"/>
                  <a:pt x="41" y="5"/>
                  <a:pt x="41" y="6"/>
                </a:cubicBezTo>
                <a:cubicBezTo>
                  <a:pt x="41" y="7"/>
                  <a:pt x="40" y="8"/>
                  <a:pt x="39" y="8"/>
                </a:cubicBezTo>
                <a:cubicBezTo>
                  <a:pt x="38" y="8"/>
                  <a:pt x="38" y="7"/>
                  <a:pt x="38" y="6"/>
                </a:cubicBezTo>
                <a:cubicBezTo>
                  <a:pt x="38" y="5"/>
                  <a:pt x="38" y="5"/>
                  <a:pt x="39" y="5"/>
                </a:cubicBezTo>
                <a:close/>
                <a:moveTo>
                  <a:pt x="16" y="5"/>
                </a:moveTo>
                <a:cubicBezTo>
                  <a:pt x="34" y="5"/>
                  <a:pt x="34" y="5"/>
                  <a:pt x="34" y="5"/>
                </a:cubicBezTo>
                <a:cubicBezTo>
                  <a:pt x="34" y="7"/>
                  <a:pt x="34" y="7"/>
                  <a:pt x="34" y="7"/>
                </a:cubicBezTo>
                <a:cubicBezTo>
                  <a:pt x="16" y="7"/>
                  <a:pt x="16" y="7"/>
                  <a:pt x="16" y="7"/>
                </a:cubicBezTo>
                <a:lnTo>
                  <a:pt x="16" y="5"/>
                </a:lnTo>
                <a:close/>
                <a:moveTo>
                  <a:pt x="5" y="69"/>
                </a:moveTo>
                <a:cubicBezTo>
                  <a:pt x="5" y="11"/>
                  <a:pt x="5" y="11"/>
                  <a:pt x="5" y="11"/>
                </a:cubicBezTo>
                <a:cubicBezTo>
                  <a:pt x="45" y="11"/>
                  <a:pt x="45" y="11"/>
                  <a:pt x="45" y="11"/>
                </a:cubicBezTo>
                <a:cubicBezTo>
                  <a:pt x="45" y="69"/>
                  <a:pt x="45" y="69"/>
                  <a:pt x="45" y="69"/>
                </a:cubicBezTo>
                <a:lnTo>
                  <a:pt x="5" y="69"/>
                </a:lnTo>
                <a:close/>
                <a:moveTo>
                  <a:pt x="25" y="83"/>
                </a:moveTo>
                <a:cubicBezTo>
                  <a:pt x="23" y="83"/>
                  <a:pt x="21" y="81"/>
                  <a:pt x="21" y="79"/>
                </a:cubicBezTo>
                <a:cubicBezTo>
                  <a:pt x="21" y="77"/>
                  <a:pt x="23" y="75"/>
                  <a:pt x="25" y="75"/>
                </a:cubicBezTo>
                <a:cubicBezTo>
                  <a:pt x="27" y="75"/>
                  <a:pt x="29" y="77"/>
                  <a:pt x="29" y="79"/>
                </a:cubicBezTo>
                <a:cubicBezTo>
                  <a:pt x="29" y="81"/>
                  <a:pt x="27" y="83"/>
                  <a:pt x="25" y="83"/>
                </a:cubicBezTo>
                <a:close/>
              </a:path>
            </a:pathLst>
          </a:custGeom>
          <a:solidFill>
            <a:srgbClr val="FE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45" name="MH_Other_20"/>
          <p:cNvSpPr>
            <a:spLocks noEditPoints="1" noChangeArrowheads="1"/>
          </p:cNvSpPr>
          <p:nvPr>
            <p:custDataLst>
              <p:tags r:id="rId6"/>
            </p:custDataLst>
          </p:nvPr>
        </p:nvSpPr>
        <p:spPr bwMode="auto">
          <a:xfrm>
            <a:off x="6988720" y="3432438"/>
            <a:ext cx="265519" cy="470234"/>
          </a:xfrm>
          <a:custGeom>
            <a:avLst/>
            <a:gdLst>
              <a:gd name="T0" fmla="*/ 2147483646 w 51"/>
              <a:gd name="T1" fmla="*/ 0 h 90"/>
              <a:gd name="T2" fmla="*/ 2147483646 w 51"/>
              <a:gd name="T3" fmla="*/ 0 h 90"/>
              <a:gd name="T4" fmla="*/ 0 w 51"/>
              <a:gd name="T5" fmla="*/ 2147483646 h 90"/>
              <a:gd name="T6" fmla="*/ 0 w 51"/>
              <a:gd name="T7" fmla="*/ 2147483646 h 90"/>
              <a:gd name="T8" fmla="*/ 2147483646 w 51"/>
              <a:gd name="T9" fmla="*/ 2147483646 h 90"/>
              <a:gd name="T10" fmla="*/ 2147483646 w 51"/>
              <a:gd name="T11" fmla="*/ 2147483646 h 90"/>
              <a:gd name="T12" fmla="*/ 2147483646 w 51"/>
              <a:gd name="T13" fmla="*/ 2147483646 h 90"/>
              <a:gd name="T14" fmla="*/ 2147483646 w 51"/>
              <a:gd name="T15" fmla="*/ 2147483646 h 90"/>
              <a:gd name="T16" fmla="*/ 2147483646 w 51"/>
              <a:gd name="T17" fmla="*/ 0 h 90"/>
              <a:gd name="T18" fmla="*/ 2147483646 w 51"/>
              <a:gd name="T19" fmla="*/ 2147483646 h 90"/>
              <a:gd name="T20" fmla="*/ 2147483646 w 51"/>
              <a:gd name="T21" fmla="*/ 2147483646 h 90"/>
              <a:gd name="T22" fmla="*/ 2147483646 w 51"/>
              <a:gd name="T23" fmla="*/ 2147483646 h 90"/>
              <a:gd name="T24" fmla="*/ 2147483646 w 51"/>
              <a:gd name="T25" fmla="*/ 2147483646 h 90"/>
              <a:gd name="T26" fmla="*/ 2147483646 w 51"/>
              <a:gd name="T27" fmla="*/ 2147483646 h 90"/>
              <a:gd name="T28" fmla="*/ 2147483646 w 51"/>
              <a:gd name="T29" fmla="*/ 2147483646 h 90"/>
              <a:gd name="T30" fmla="*/ 2147483646 w 51"/>
              <a:gd name="T31" fmla="*/ 2147483646 h 90"/>
              <a:gd name="T32" fmla="*/ 2147483646 w 51"/>
              <a:gd name="T33" fmla="*/ 2147483646 h 90"/>
              <a:gd name="T34" fmla="*/ 2147483646 w 51"/>
              <a:gd name="T35" fmla="*/ 2147483646 h 90"/>
              <a:gd name="T36" fmla="*/ 2147483646 w 51"/>
              <a:gd name="T37" fmla="*/ 2147483646 h 90"/>
              <a:gd name="T38" fmla="*/ 2147483646 w 51"/>
              <a:gd name="T39" fmla="*/ 2147483646 h 90"/>
              <a:gd name="T40" fmla="*/ 2147483646 w 51"/>
              <a:gd name="T41" fmla="*/ 2147483646 h 90"/>
              <a:gd name="T42" fmla="*/ 2147483646 w 51"/>
              <a:gd name="T43" fmla="*/ 2147483646 h 90"/>
              <a:gd name="T44" fmla="*/ 2147483646 w 51"/>
              <a:gd name="T45" fmla="*/ 2147483646 h 90"/>
              <a:gd name="T46" fmla="*/ 2147483646 w 51"/>
              <a:gd name="T47" fmla="*/ 2147483646 h 90"/>
              <a:gd name="T48" fmla="*/ 2147483646 w 51"/>
              <a:gd name="T49" fmla="*/ 2147483646 h 90"/>
              <a:gd name="T50" fmla="*/ 2147483646 w 51"/>
              <a:gd name="T51" fmla="*/ 2147483646 h 90"/>
              <a:gd name="T52" fmla="*/ 2147483646 w 51"/>
              <a:gd name="T53" fmla="*/ 2147483646 h 90"/>
              <a:gd name="T54" fmla="*/ 2147483646 w 51"/>
              <a:gd name="T55" fmla="*/ 2147483646 h 90"/>
              <a:gd name="T56" fmla="*/ 2147483646 w 51"/>
              <a:gd name="T57" fmla="*/ 2147483646 h 9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1"/>
              <a:gd name="T88" fmla="*/ 0 h 90"/>
              <a:gd name="T89" fmla="*/ 51 w 51"/>
              <a:gd name="T90" fmla="*/ 90 h 9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1" h="90">
                <a:moveTo>
                  <a:pt x="44" y="0"/>
                </a:moveTo>
                <a:cubicBezTo>
                  <a:pt x="7" y="0"/>
                  <a:pt x="7" y="0"/>
                  <a:pt x="7" y="0"/>
                </a:cubicBezTo>
                <a:cubicBezTo>
                  <a:pt x="3" y="0"/>
                  <a:pt x="0" y="3"/>
                  <a:pt x="0" y="7"/>
                </a:cubicBezTo>
                <a:cubicBezTo>
                  <a:pt x="0" y="83"/>
                  <a:pt x="0" y="83"/>
                  <a:pt x="0" y="83"/>
                </a:cubicBezTo>
                <a:cubicBezTo>
                  <a:pt x="0" y="87"/>
                  <a:pt x="3" y="90"/>
                  <a:pt x="7" y="90"/>
                </a:cubicBezTo>
                <a:cubicBezTo>
                  <a:pt x="44" y="90"/>
                  <a:pt x="44" y="90"/>
                  <a:pt x="44" y="90"/>
                </a:cubicBezTo>
                <a:cubicBezTo>
                  <a:pt x="48" y="90"/>
                  <a:pt x="51" y="87"/>
                  <a:pt x="51" y="83"/>
                </a:cubicBezTo>
                <a:cubicBezTo>
                  <a:pt x="51" y="7"/>
                  <a:pt x="51" y="7"/>
                  <a:pt x="51" y="7"/>
                </a:cubicBezTo>
                <a:cubicBezTo>
                  <a:pt x="51" y="3"/>
                  <a:pt x="48" y="0"/>
                  <a:pt x="44" y="0"/>
                </a:cubicBezTo>
                <a:close/>
                <a:moveTo>
                  <a:pt x="40" y="5"/>
                </a:moveTo>
                <a:cubicBezTo>
                  <a:pt x="41" y="5"/>
                  <a:pt x="42" y="5"/>
                  <a:pt x="42" y="6"/>
                </a:cubicBezTo>
                <a:cubicBezTo>
                  <a:pt x="42" y="7"/>
                  <a:pt x="41" y="8"/>
                  <a:pt x="40" y="8"/>
                </a:cubicBezTo>
                <a:cubicBezTo>
                  <a:pt x="39" y="8"/>
                  <a:pt x="38" y="7"/>
                  <a:pt x="38" y="6"/>
                </a:cubicBezTo>
                <a:cubicBezTo>
                  <a:pt x="38" y="5"/>
                  <a:pt x="39" y="5"/>
                  <a:pt x="40" y="5"/>
                </a:cubicBezTo>
                <a:close/>
                <a:moveTo>
                  <a:pt x="17" y="5"/>
                </a:moveTo>
                <a:cubicBezTo>
                  <a:pt x="34" y="5"/>
                  <a:pt x="34" y="5"/>
                  <a:pt x="34" y="5"/>
                </a:cubicBezTo>
                <a:cubicBezTo>
                  <a:pt x="34" y="7"/>
                  <a:pt x="34" y="7"/>
                  <a:pt x="34" y="7"/>
                </a:cubicBezTo>
                <a:cubicBezTo>
                  <a:pt x="17" y="7"/>
                  <a:pt x="17" y="7"/>
                  <a:pt x="17" y="7"/>
                </a:cubicBezTo>
                <a:lnTo>
                  <a:pt x="17" y="5"/>
                </a:lnTo>
                <a:close/>
                <a:moveTo>
                  <a:pt x="26" y="83"/>
                </a:moveTo>
                <a:cubicBezTo>
                  <a:pt x="23" y="83"/>
                  <a:pt x="21" y="81"/>
                  <a:pt x="21" y="79"/>
                </a:cubicBezTo>
                <a:cubicBezTo>
                  <a:pt x="21" y="77"/>
                  <a:pt x="23" y="75"/>
                  <a:pt x="26" y="75"/>
                </a:cubicBezTo>
                <a:cubicBezTo>
                  <a:pt x="28" y="75"/>
                  <a:pt x="30" y="77"/>
                  <a:pt x="30" y="79"/>
                </a:cubicBezTo>
                <a:cubicBezTo>
                  <a:pt x="30" y="81"/>
                  <a:pt x="28" y="83"/>
                  <a:pt x="26" y="83"/>
                </a:cubicBezTo>
                <a:close/>
                <a:moveTo>
                  <a:pt x="46" y="69"/>
                </a:moveTo>
                <a:cubicBezTo>
                  <a:pt x="5" y="69"/>
                  <a:pt x="5" y="69"/>
                  <a:pt x="5" y="69"/>
                </a:cubicBezTo>
                <a:cubicBezTo>
                  <a:pt x="5" y="11"/>
                  <a:pt x="5" y="11"/>
                  <a:pt x="5" y="11"/>
                </a:cubicBezTo>
                <a:cubicBezTo>
                  <a:pt x="46" y="11"/>
                  <a:pt x="46" y="11"/>
                  <a:pt x="46" y="11"/>
                </a:cubicBezTo>
                <a:lnTo>
                  <a:pt x="46" y="69"/>
                </a:lnTo>
                <a:close/>
              </a:path>
            </a:pathLst>
          </a:custGeom>
          <a:solidFill>
            <a:srgbClr val="FE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46" name="MH_Other_21"/>
          <p:cNvSpPr>
            <a:spLocks noChangeArrowheads="1"/>
          </p:cNvSpPr>
          <p:nvPr>
            <p:custDataLst>
              <p:tags r:id="rId7"/>
            </p:custDataLst>
          </p:nvPr>
        </p:nvSpPr>
        <p:spPr bwMode="auto">
          <a:xfrm>
            <a:off x="6968453" y="3284477"/>
            <a:ext cx="156068" cy="127693"/>
          </a:xfrm>
          <a:custGeom>
            <a:avLst/>
            <a:gdLst>
              <a:gd name="T0" fmla="*/ 79865 w 40"/>
              <a:gd name="T1" fmla="*/ 82362 h 33"/>
              <a:gd name="T2" fmla="*/ 99831 w 40"/>
              <a:gd name="T3" fmla="*/ 82362 h 33"/>
              <a:gd name="T4" fmla="*/ 99831 w 40"/>
              <a:gd name="T5" fmla="*/ 19967 h 33"/>
              <a:gd name="T6" fmla="*/ 99831 w 40"/>
              <a:gd name="T7" fmla="*/ 0 h 33"/>
              <a:gd name="T8" fmla="*/ 79865 w 40"/>
              <a:gd name="T9" fmla="*/ 0 h 33"/>
              <a:gd name="T10" fmla="*/ 0 w 40"/>
              <a:gd name="T11" fmla="*/ 0 h 33"/>
              <a:gd name="T12" fmla="*/ 0 w 40"/>
              <a:gd name="T13" fmla="*/ 19967 h 33"/>
              <a:gd name="T14" fmla="*/ 79865 w 40"/>
              <a:gd name="T15" fmla="*/ 19967 h 33"/>
              <a:gd name="T16" fmla="*/ 79865 w 40"/>
              <a:gd name="T17" fmla="*/ 82362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0"/>
              <a:gd name="T28" fmla="*/ 0 h 33"/>
              <a:gd name="T29" fmla="*/ 40 w 40"/>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0" h="33">
                <a:moveTo>
                  <a:pt x="32" y="33"/>
                </a:moveTo>
                <a:lnTo>
                  <a:pt x="40" y="33"/>
                </a:lnTo>
                <a:lnTo>
                  <a:pt x="40" y="8"/>
                </a:lnTo>
                <a:lnTo>
                  <a:pt x="40" y="0"/>
                </a:lnTo>
                <a:lnTo>
                  <a:pt x="32" y="0"/>
                </a:lnTo>
                <a:lnTo>
                  <a:pt x="0" y="0"/>
                </a:lnTo>
                <a:lnTo>
                  <a:pt x="0" y="8"/>
                </a:lnTo>
                <a:lnTo>
                  <a:pt x="32" y="8"/>
                </a:lnTo>
                <a:lnTo>
                  <a:pt x="32" y="33"/>
                </a:lnTo>
                <a:close/>
              </a:path>
            </a:pathLst>
          </a:custGeom>
          <a:solidFill>
            <a:srgbClr val="FEFFFF"/>
          </a:solidFill>
          <a:ln w="9525" cmpd="sng">
            <a:noFill/>
            <a:bevel/>
          </a:ln>
        </p:spPr>
        <p:txBody>
          <a:bodyPr>
            <a:normAutofit fontScale="25000" lnSpcReduction="20000"/>
          </a:bodyPr>
          <a:lstStyle/>
          <a:p>
            <a:pPr>
              <a:defRPr/>
            </a:pPr>
            <a:endParaRPr lang="zh-CN" altLang="en-US" sz="1600"/>
          </a:p>
        </p:txBody>
      </p:sp>
      <p:sp>
        <p:nvSpPr>
          <p:cNvPr id="47" name="MH_Other_22"/>
          <p:cNvSpPr>
            <a:spLocks noChangeArrowheads="1"/>
          </p:cNvSpPr>
          <p:nvPr>
            <p:custDataLst>
              <p:tags r:id="rId8"/>
            </p:custDataLst>
          </p:nvPr>
        </p:nvSpPr>
        <p:spPr bwMode="auto">
          <a:xfrm>
            <a:off x="6828598" y="3754711"/>
            <a:ext cx="127693" cy="127693"/>
          </a:xfrm>
          <a:custGeom>
            <a:avLst/>
            <a:gdLst>
              <a:gd name="T0" fmla="*/ 19967 w 33"/>
              <a:gd name="T1" fmla="*/ 0 h 33"/>
              <a:gd name="T2" fmla="*/ 0 w 33"/>
              <a:gd name="T3" fmla="*/ 0 h 33"/>
              <a:gd name="T4" fmla="*/ 0 w 33"/>
              <a:gd name="T5" fmla="*/ 62395 h 33"/>
              <a:gd name="T6" fmla="*/ 0 w 33"/>
              <a:gd name="T7" fmla="*/ 82362 h 33"/>
              <a:gd name="T8" fmla="*/ 19967 w 33"/>
              <a:gd name="T9" fmla="*/ 82362 h 33"/>
              <a:gd name="T10" fmla="*/ 82362 w 33"/>
              <a:gd name="T11" fmla="*/ 82362 h 33"/>
              <a:gd name="T12" fmla="*/ 82362 w 33"/>
              <a:gd name="T13" fmla="*/ 62395 h 33"/>
              <a:gd name="T14" fmla="*/ 19967 w 33"/>
              <a:gd name="T15" fmla="*/ 62395 h 33"/>
              <a:gd name="T16" fmla="*/ 19967 w 33"/>
              <a:gd name="T17" fmla="*/ 0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3"/>
              <a:gd name="T28" fmla="*/ 0 h 33"/>
              <a:gd name="T29" fmla="*/ 33 w 33"/>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3" h="33">
                <a:moveTo>
                  <a:pt x="8" y="0"/>
                </a:moveTo>
                <a:lnTo>
                  <a:pt x="0" y="0"/>
                </a:lnTo>
                <a:lnTo>
                  <a:pt x="0" y="25"/>
                </a:lnTo>
                <a:lnTo>
                  <a:pt x="0" y="33"/>
                </a:lnTo>
                <a:lnTo>
                  <a:pt x="8" y="33"/>
                </a:lnTo>
                <a:lnTo>
                  <a:pt x="33" y="33"/>
                </a:lnTo>
                <a:lnTo>
                  <a:pt x="33" y="25"/>
                </a:lnTo>
                <a:lnTo>
                  <a:pt x="8" y="25"/>
                </a:lnTo>
                <a:lnTo>
                  <a:pt x="8" y="0"/>
                </a:lnTo>
                <a:close/>
              </a:path>
            </a:pathLst>
          </a:custGeom>
          <a:solidFill>
            <a:srgbClr val="FEFFFF"/>
          </a:solidFill>
          <a:ln w="9525" cmpd="sng">
            <a:noFill/>
            <a:bevel/>
          </a:ln>
        </p:spPr>
        <p:txBody>
          <a:bodyPr>
            <a:normAutofit fontScale="25000" lnSpcReduction="20000"/>
          </a:bodyPr>
          <a:lstStyle/>
          <a:p>
            <a:pPr>
              <a:defRPr/>
            </a:pPr>
            <a:endParaRPr lang="zh-CN" altLang="en-US" sz="1600"/>
          </a:p>
        </p:txBody>
      </p:sp>
      <p:sp>
        <p:nvSpPr>
          <p:cNvPr id="48" name="MH_Other_7"/>
          <p:cNvSpPr>
            <a:spLocks noChangeArrowheads="1"/>
          </p:cNvSpPr>
          <p:nvPr>
            <p:custDataLst>
              <p:tags r:id="rId9"/>
            </p:custDataLst>
          </p:nvPr>
        </p:nvSpPr>
        <p:spPr bwMode="auto">
          <a:xfrm>
            <a:off x="6425727" y="4820844"/>
            <a:ext cx="1060052" cy="1068161"/>
          </a:xfrm>
          <a:prstGeom prst="ellipse">
            <a:avLst/>
          </a:prstGeom>
          <a:solidFill>
            <a:srgbClr val="00A99D"/>
          </a:solidFill>
          <a:ln w="28575">
            <a:noFill/>
            <a:bevel/>
          </a:ln>
        </p:spPr>
        <p:txBody>
          <a:bodyPr anchor="ctr">
            <a:normAutofit fontScale="62500" lnSpcReduction="20000"/>
          </a:bodyPr>
          <a:lstStyle/>
          <a:p>
            <a:pPr algn="ctr">
              <a:defRPr/>
            </a:pPr>
            <a:endParaRPr lang="zh-CN" altLang="zh-CN" sz="8000">
              <a:solidFill>
                <a:schemeClr val="bg1"/>
              </a:solidFill>
              <a:sym typeface="Calibri" panose="020F0502020204030204" pitchFamily="34" charset="0"/>
            </a:endParaRPr>
          </a:p>
        </p:txBody>
      </p:sp>
      <p:sp>
        <p:nvSpPr>
          <p:cNvPr id="49" name="MH_Other_18"/>
          <p:cNvSpPr>
            <a:spLocks noEditPoints="1" noChangeArrowheads="1"/>
          </p:cNvSpPr>
          <p:nvPr>
            <p:custDataLst>
              <p:tags r:id="rId10"/>
            </p:custDataLst>
          </p:nvPr>
        </p:nvSpPr>
        <p:spPr bwMode="auto">
          <a:xfrm>
            <a:off x="6679087" y="5066096"/>
            <a:ext cx="555362" cy="547255"/>
          </a:xfrm>
          <a:custGeom>
            <a:avLst/>
            <a:gdLst>
              <a:gd name="T0" fmla="*/ 2147483646 w 120"/>
              <a:gd name="T1" fmla="*/ 2147483646 h 118"/>
              <a:gd name="T2" fmla="*/ 2147483646 w 120"/>
              <a:gd name="T3" fmla="*/ 2147483646 h 118"/>
              <a:gd name="T4" fmla="*/ 2147483646 w 120"/>
              <a:gd name="T5" fmla="*/ 2147483646 h 118"/>
              <a:gd name="T6" fmla="*/ 2147483646 w 120"/>
              <a:gd name="T7" fmla="*/ 2147483646 h 118"/>
              <a:gd name="T8" fmla="*/ 2147483646 w 120"/>
              <a:gd name="T9" fmla="*/ 2147483646 h 118"/>
              <a:gd name="T10" fmla="*/ 2147483646 w 120"/>
              <a:gd name="T11" fmla="*/ 2147483646 h 118"/>
              <a:gd name="T12" fmla="*/ 2147483646 w 120"/>
              <a:gd name="T13" fmla="*/ 2147483646 h 118"/>
              <a:gd name="T14" fmla="*/ 2147483646 w 120"/>
              <a:gd name="T15" fmla="*/ 2147483646 h 118"/>
              <a:gd name="T16" fmla="*/ 2147483646 w 120"/>
              <a:gd name="T17" fmla="*/ 2147483646 h 118"/>
              <a:gd name="T18" fmla="*/ 2147483646 w 120"/>
              <a:gd name="T19" fmla="*/ 2147483646 h 118"/>
              <a:gd name="T20" fmla="*/ 2147483646 w 120"/>
              <a:gd name="T21" fmla="*/ 2147483646 h 118"/>
              <a:gd name="T22" fmla="*/ 2147483646 w 120"/>
              <a:gd name="T23" fmla="*/ 2147483646 h 118"/>
              <a:gd name="T24" fmla="*/ 2147483646 w 120"/>
              <a:gd name="T25" fmla="*/ 2147483646 h 118"/>
              <a:gd name="T26" fmla="*/ 2147483646 w 120"/>
              <a:gd name="T27" fmla="*/ 2147483646 h 118"/>
              <a:gd name="T28" fmla="*/ 2147483646 w 120"/>
              <a:gd name="T29" fmla="*/ 2147483646 h 118"/>
              <a:gd name="T30" fmla="*/ 2147483646 w 120"/>
              <a:gd name="T31" fmla="*/ 2147483646 h 118"/>
              <a:gd name="T32" fmla="*/ 2147483646 w 120"/>
              <a:gd name="T33" fmla="*/ 2147483646 h 118"/>
              <a:gd name="T34" fmla="*/ 2147483646 w 120"/>
              <a:gd name="T35" fmla="*/ 2147483646 h 118"/>
              <a:gd name="T36" fmla="*/ 2147483646 w 120"/>
              <a:gd name="T37" fmla="*/ 2147483646 h 118"/>
              <a:gd name="T38" fmla="*/ 2147483646 w 120"/>
              <a:gd name="T39" fmla="*/ 2147483646 h 11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20"/>
              <a:gd name="T61" fmla="*/ 0 h 118"/>
              <a:gd name="T62" fmla="*/ 120 w 120"/>
              <a:gd name="T63" fmla="*/ 118 h 11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20" h="118">
                <a:moveTo>
                  <a:pt x="53" y="35"/>
                </a:moveTo>
                <a:cubicBezTo>
                  <a:pt x="56" y="26"/>
                  <a:pt x="54" y="16"/>
                  <a:pt x="47" y="9"/>
                </a:cubicBezTo>
                <a:cubicBezTo>
                  <a:pt x="40" y="2"/>
                  <a:pt x="30" y="0"/>
                  <a:pt x="21" y="2"/>
                </a:cubicBezTo>
                <a:cubicBezTo>
                  <a:pt x="36" y="17"/>
                  <a:pt x="36" y="17"/>
                  <a:pt x="36" y="17"/>
                </a:cubicBezTo>
                <a:cubicBezTo>
                  <a:pt x="32" y="32"/>
                  <a:pt x="32" y="32"/>
                  <a:pt x="32" y="32"/>
                </a:cubicBezTo>
                <a:cubicBezTo>
                  <a:pt x="17" y="36"/>
                  <a:pt x="17" y="36"/>
                  <a:pt x="17" y="36"/>
                </a:cubicBezTo>
                <a:cubicBezTo>
                  <a:pt x="2" y="21"/>
                  <a:pt x="2" y="21"/>
                  <a:pt x="2" y="21"/>
                </a:cubicBezTo>
                <a:cubicBezTo>
                  <a:pt x="0" y="30"/>
                  <a:pt x="2" y="40"/>
                  <a:pt x="9" y="47"/>
                </a:cubicBezTo>
                <a:cubicBezTo>
                  <a:pt x="17" y="54"/>
                  <a:pt x="27" y="56"/>
                  <a:pt x="36" y="53"/>
                </a:cubicBezTo>
                <a:cubicBezTo>
                  <a:pt x="36" y="53"/>
                  <a:pt x="36" y="53"/>
                  <a:pt x="36" y="53"/>
                </a:cubicBezTo>
                <a:cubicBezTo>
                  <a:pt x="98" y="115"/>
                  <a:pt x="98" y="115"/>
                  <a:pt x="98" y="115"/>
                </a:cubicBezTo>
                <a:cubicBezTo>
                  <a:pt x="100" y="117"/>
                  <a:pt x="103" y="118"/>
                  <a:pt x="107" y="118"/>
                </a:cubicBezTo>
                <a:cubicBezTo>
                  <a:pt x="110" y="118"/>
                  <a:pt x="113" y="117"/>
                  <a:pt x="115" y="115"/>
                </a:cubicBezTo>
                <a:cubicBezTo>
                  <a:pt x="120" y="110"/>
                  <a:pt x="120" y="102"/>
                  <a:pt x="115" y="97"/>
                </a:cubicBezTo>
                <a:lnTo>
                  <a:pt x="53" y="35"/>
                </a:lnTo>
                <a:close/>
                <a:moveTo>
                  <a:pt x="108" y="113"/>
                </a:moveTo>
                <a:cubicBezTo>
                  <a:pt x="105" y="113"/>
                  <a:pt x="103" y="110"/>
                  <a:pt x="103" y="108"/>
                </a:cubicBezTo>
                <a:cubicBezTo>
                  <a:pt x="103" y="105"/>
                  <a:pt x="105" y="103"/>
                  <a:pt x="108" y="103"/>
                </a:cubicBezTo>
                <a:cubicBezTo>
                  <a:pt x="110" y="103"/>
                  <a:pt x="113" y="105"/>
                  <a:pt x="113" y="108"/>
                </a:cubicBezTo>
                <a:cubicBezTo>
                  <a:pt x="113" y="110"/>
                  <a:pt x="110" y="113"/>
                  <a:pt x="108" y="113"/>
                </a:cubicBezTo>
                <a:close/>
              </a:path>
            </a:pathLst>
          </a:custGeom>
          <a:solidFill>
            <a:srgbClr val="FEFFFF"/>
          </a:solidFill>
          <a:ln>
            <a:noFill/>
          </a:ln>
          <a:extLst>
            <a:ext uri="{91240B29-F687-4F45-9708-019B960494DF}">
              <a14:hiddenLine xmlns:a14="http://schemas.microsoft.com/office/drawing/2010/main" w="9525">
                <a:solidFill>
                  <a:srgbClr val="000000"/>
                </a:solidFill>
                <a:bevel/>
              </a14:hiddenLine>
            </a:ext>
          </a:extLst>
        </p:spPr>
        <p:txBody>
          <a:bodyPr/>
          <a:lstStyle/>
          <a:p>
            <a:endParaRPr lang="zh-CN" altLang="en-US"/>
          </a:p>
        </p:txBody>
      </p:sp>
      <p:sp>
        <p:nvSpPr>
          <p:cNvPr id="50" name="MH_SubTitle_1"/>
          <p:cNvSpPr>
            <a:spLocks noChangeArrowheads="1"/>
          </p:cNvSpPr>
          <p:nvPr>
            <p:custDataLst>
              <p:tags r:id="rId11"/>
            </p:custDataLst>
          </p:nvPr>
        </p:nvSpPr>
        <p:spPr bwMode="auto">
          <a:xfrm>
            <a:off x="7485779" y="1390859"/>
            <a:ext cx="2712900" cy="1215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dirty="0" smtClean="0">
                <a:solidFill>
                  <a:srgbClr val="3F3F3F"/>
                </a:solidFill>
                <a:latin typeface="微软雅黑" panose="020B0503020204020204" pitchFamily="34" charset="-122"/>
                <a:ea typeface="微软雅黑" panose="020B0503020204020204" pitchFamily="34" charset="-122"/>
              </a:rPr>
              <a:t>我国物流成本高达</a:t>
            </a:r>
            <a:r>
              <a:rPr lang="en-US" altLang="zh-CN" sz="1600" dirty="0" smtClean="0">
                <a:solidFill>
                  <a:srgbClr val="3F3F3F"/>
                </a:solidFill>
                <a:latin typeface="微软雅黑" panose="020B0503020204020204" pitchFamily="34" charset="-122"/>
                <a:ea typeface="微软雅黑" panose="020B0503020204020204" pitchFamily="34" charset="-122"/>
              </a:rPr>
              <a:t>GDP15%</a:t>
            </a:r>
            <a:r>
              <a:rPr lang="zh-CN" altLang="en-US" sz="1600" dirty="0" smtClean="0">
                <a:solidFill>
                  <a:srgbClr val="3F3F3F"/>
                </a:solidFill>
                <a:latin typeface="微软雅黑" panose="020B0503020204020204" pitchFamily="34" charset="-122"/>
                <a:ea typeface="微软雅黑" panose="020B0503020204020204" pitchFamily="34" charset="-122"/>
              </a:rPr>
              <a:t>，仓储是物流的重要组成部分，目前有占比</a:t>
            </a:r>
            <a:r>
              <a:rPr lang="en-US" altLang="zh-CN" sz="1600" dirty="0" smtClean="0">
                <a:solidFill>
                  <a:srgbClr val="3F3F3F"/>
                </a:solidFill>
                <a:latin typeface="微软雅黑" panose="020B0503020204020204" pitchFamily="34" charset="-122"/>
                <a:ea typeface="微软雅黑" panose="020B0503020204020204" pitchFamily="34" charset="-122"/>
              </a:rPr>
              <a:t>80%</a:t>
            </a:r>
            <a:r>
              <a:rPr lang="zh-CN" altLang="en-US" sz="1600" dirty="0" smtClean="0">
                <a:solidFill>
                  <a:srgbClr val="3F3F3F"/>
                </a:solidFill>
                <a:latin typeface="微软雅黑" panose="020B0503020204020204" pitchFamily="34" charset="-122"/>
                <a:ea typeface="微软雅黑" panose="020B0503020204020204" pitchFamily="34" charset="-122"/>
                <a:sym typeface="+mn-ea"/>
              </a:rPr>
              <a:t>传统仓库需升级改造。</a:t>
            </a:r>
          </a:p>
        </p:txBody>
      </p:sp>
      <p:sp>
        <p:nvSpPr>
          <p:cNvPr id="51" name="MH_SubTitle_1"/>
          <p:cNvSpPr>
            <a:spLocks noChangeArrowheads="1"/>
          </p:cNvSpPr>
          <p:nvPr>
            <p:custDataLst>
              <p:tags r:id="rId12"/>
            </p:custDataLst>
          </p:nvPr>
        </p:nvSpPr>
        <p:spPr bwMode="auto">
          <a:xfrm>
            <a:off x="7530369" y="3012041"/>
            <a:ext cx="2712900" cy="1086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defRPr/>
            </a:pPr>
            <a:r>
              <a:rPr lang="zh-CN" altLang="en-US" sz="1600" dirty="0" smtClean="0">
                <a:solidFill>
                  <a:srgbClr val="3F3F3F"/>
                </a:solidFill>
                <a:latin typeface="微软雅黑" panose="020B0503020204020204" pitchFamily="34" charset="-122"/>
                <a:ea typeface="微软雅黑" panose="020B0503020204020204" pitchFamily="34" charset="-122"/>
              </a:rPr>
              <a:t>传统仓库管理运营模式和互联网巨头新型数字仓储运营效率成本差距逐年加大。</a:t>
            </a:r>
          </a:p>
        </p:txBody>
      </p:sp>
      <p:sp>
        <p:nvSpPr>
          <p:cNvPr id="52" name="MH_SubTitle_1"/>
          <p:cNvSpPr>
            <a:spLocks noChangeArrowheads="1"/>
          </p:cNvSpPr>
          <p:nvPr>
            <p:custDataLst>
              <p:tags r:id="rId13"/>
            </p:custDataLst>
          </p:nvPr>
        </p:nvSpPr>
        <p:spPr bwMode="auto">
          <a:xfrm>
            <a:off x="7485779" y="4826258"/>
            <a:ext cx="2712900" cy="1086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1600" dirty="0" smtClean="0">
                <a:solidFill>
                  <a:srgbClr val="3F3F3F"/>
                </a:solidFill>
                <a:latin typeface="微软雅黑" panose="020B0503020204020204" pitchFamily="34" charset="-122"/>
                <a:ea typeface="微软雅黑" panose="020B0503020204020204" pitchFamily="34" charset="-122"/>
              </a:rPr>
              <a:t>中小企业需要降低仓储环节成本，提高效率，但没有能力效仿巨头做仓储升级改造。</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down)">
                                      <p:cBhvr>
                                        <p:cTn id="7" dur="580">
                                          <p:stCondLst>
                                            <p:cond delay="0"/>
                                          </p:stCondLst>
                                        </p:cTn>
                                        <p:tgtEl>
                                          <p:spTgt spid="53"/>
                                        </p:tgtEl>
                                      </p:cBhvr>
                                    </p:animEffect>
                                    <p:anim calcmode="lin" valueType="num">
                                      <p:cBhvr>
                                        <p:cTn id="8" dur="1822"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3"/>
                                        </p:tgtEl>
                                        <p:attrNameLst>
                                          <p:attrName>ppt_y</p:attrName>
                                        </p:attrNameLst>
                                      </p:cBhvr>
                                      <p:tavLst>
                                        <p:tav tm="0" fmla="#ppt_y-sin(pi*$)/81">
                                          <p:val>
                                            <p:fltVal val="0"/>
                                          </p:val>
                                        </p:tav>
                                        <p:tav tm="100000">
                                          <p:val>
                                            <p:fltVal val="1"/>
                                          </p:val>
                                        </p:tav>
                                      </p:tavLst>
                                    </p:anim>
                                    <p:animScale>
                                      <p:cBhvr>
                                        <p:cTn id="13" dur="26">
                                          <p:stCondLst>
                                            <p:cond delay="650"/>
                                          </p:stCondLst>
                                        </p:cTn>
                                        <p:tgtEl>
                                          <p:spTgt spid="53"/>
                                        </p:tgtEl>
                                      </p:cBhvr>
                                      <p:to x="100000" y="60000"/>
                                    </p:animScale>
                                    <p:animScale>
                                      <p:cBhvr>
                                        <p:cTn id="14" dur="166" decel="50000">
                                          <p:stCondLst>
                                            <p:cond delay="676"/>
                                          </p:stCondLst>
                                        </p:cTn>
                                        <p:tgtEl>
                                          <p:spTgt spid="53"/>
                                        </p:tgtEl>
                                      </p:cBhvr>
                                      <p:to x="100000" y="100000"/>
                                    </p:animScale>
                                    <p:animScale>
                                      <p:cBhvr>
                                        <p:cTn id="15" dur="26">
                                          <p:stCondLst>
                                            <p:cond delay="1312"/>
                                          </p:stCondLst>
                                        </p:cTn>
                                        <p:tgtEl>
                                          <p:spTgt spid="53"/>
                                        </p:tgtEl>
                                      </p:cBhvr>
                                      <p:to x="100000" y="80000"/>
                                    </p:animScale>
                                    <p:animScale>
                                      <p:cBhvr>
                                        <p:cTn id="16" dur="166" decel="50000">
                                          <p:stCondLst>
                                            <p:cond delay="1338"/>
                                          </p:stCondLst>
                                        </p:cTn>
                                        <p:tgtEl>
                                          <p:spTgt spid="53"/>
                                        </p:tgtEl>
                                      </p:cBhvr>
                                      <p:to x="100000" y="100000"/>
                                    </p:animScale>
                                    <p:animScale>
                                      <p:cBhvr>
                                        <p:cTn id="17" dur="26">
                                          <p:stCondLst>
                                            <p:cond delay="1642"/>
                                          </p:stCondLst>
                                        </p:cTn>
                                        <p:tgtEl>
                                          <p:spTgt spid="53"/>
                                        </p:tgtEl>
                                      </p:cBhvr>
                                      <p:to x="100000" y="90000"/>
                                    </p:animScale>
                                    <p:animScale>
                                      <p:cBhvr>
                                        <p:cTn id="18" dur="166" decel="50000">
                                          <p:stCondLst>
                                            <p:cond delay="1668"/>
                                          </p:stCondLst>
                                        </p:cTn>
                                        <p:tgtEl>
                                          <p:spTgt spid="53"/>
                                        </p:tgtEl>
                                      </p:cBhvr>
                                      <p:to x="100000" y="100000"/>
                                    </p:animScale>
                                    <p:animScale>
                                      <p:cBhvr>
                                        <p:cTn id="19" dur="26">
                                          <p:stCondLst>
                                            <p:cond delay="1808"/>
                                          </p:stCondLst>
                                        </p:cTn>
                                        <p:tgtEl>
                                          <p:spTgt spid="53"/>
                                        </p:tgtEl>
                                      </p:cBhvr>
                                      <p:to x="100000" y="95000"/>
                                    </p:animScale>
                                    <p:animScale>
                                      <p:cBhvr>
                                        <p:cTn id="20" dur="166" decel="50000">
                                          <p:stCondLst>
                                            <p:cond delay="1834"/>
                                          </p:stCondLst>
                                        </p:cTn>
                                        <p:tgtEl>
                                          <p:spTgt spid="53"/>
                                        </p:tgtEl>
                                      </p:cBhvr>
                                      <p:to x="100000" y="100000"/>
                                    </p:animScale>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40"/>
                                        </p:tgtEl>
                                        <p:attrNameLst>
                                          <p:attrName>style.visibility</p:attrName>
                                        </p:attrNameLst>
                                      </p:cBhvr>
                                      <p:to>
                                        <p:strVal val="visible"/>
                                      </p:to>
                                    </p:set>
                                    <p:animEffect transition="in" filter="fade">
                                      <p:cBhvr>
                                        <p:cTn id="24" dur="500"/>
                                        <p:tgtEl>
                                          <p:spTgt spid="4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fade">
                                      <p:cBhvr>
                                        <p:cTn id="27" dur="500"/>
                                        <p:tgtEl>
                                          <p:spTgt spid="4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2"/>
                                        </p:tgtEl>
                                        <p:attrNameLst>
                                          <p:attrName>style.visibility</p:attrName>
                                        </p:attrNameLst>
                                      </p:cBhvr>
                                      <p:to>
                                        <p:strVal val="visible"/>
                                      </p:to>
                                    </p:set>
                                    <p:animEffect transition="in" filter="fade">
                                      <p:cBhvr>
                                        <p:cTn id="30" dur="500"/>
                                        <p:tgtEl>
                                          <p:spTgt spid="4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0"/>
                                        </p:tgtEl>
                                        <p:attrNameLst>
                                          <p:attrName>style.visibility</p:attrName>
                                        </p:attrNameLst>
                                      </p:cBhvr>
                                      <p:to>
                                        <p:strVal val="visible"/>
                                      </p:to>
                                    </p:set>
                                    <p:animEffect transition="in" filter="fade">
                                      <p:cBhvr>
                                        <p:cTn id="33" dur="500"/>
                                        <p:tgtEl>
                                          <p:spTgt spid="50"/>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fade">
                                      <p:cBhvr>
                                        <p:cTn id="37" dur="500"/>
                                        <p:tgtEl>
                                          <p:spTgt spid="4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fade">
                                      <p:cBhvr>
                                        <p:cTn id="40" dur="500"/>
                                        <p:tgtEl>
                                          <p:spTgt spid="4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5"/>
                                        </p:tgtEl>
                                        <p:attrNameLst>
                                          <p:attrName>style.visibility</p:attrName>
                                        </p:attrNameLst>
                                      </p:cBhvr>
                                      <p:to>
                                        <p:strVal val="visible"/>
                                      </p:to>
                                    </p:set>
                                    <p:animEffect transition="in" filter="fade">
                                      <p:cBhvr>
                                        <p:cTn id="43" dur="500"/>
                                        <p:tgtEl>
                                          <p:spTgt spid="4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fade">
                                      <p:cBhvr>
                                        <p:cTn id="46" dur="500"/>
                                        <p:tgtEl>
                                          <p:spTgt spid="4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7"/>
                                        </p:tgtEl>
                                        <p:attrNameLst>
                                          <p:attrName>style.visibility</p:attrName>
                                        </p:attrNameLst>
                                      </p:cBhvr>
                                      <p:to>
                                        <p:strVal val="visible"/>
                                      </p:to>
                                    </p:set>
                                    <p:animEffect transition="in" filter="fade">
                                      <p:cBhvr>
                                        <p:cTn id="49" dur="500"/>
                                        <p:tgtEl>
                                          <p:spTgt spid="47"/>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fade">
                                      <p:cBhvr>
                                        <p:cTn id="52" dur="500"/>
                                        <p:tgtEl>
                                          <p:spTgt spid="51"/>
                                        </p:tgtEl>
                                      </p:cBhvr>
                                    </p:animEffect>
                                  </p:childTnLst>
                                </p:cTn>
                              </p:par>
                            </p:childTnLst>
                          </p:cTn>
                        </p:par>
                        <p:par>
                          <p:cTn id="53" fill="hold">
                            <p:stCondLst>
                              <p:cond delay="3000"/>
                            </p:stCondLst>
                            <p:childTnLst>
                              <p:par>
                                <p:cTn id="54" presetID="10" presetClass="entr" presetSubtype="0" fill="hold" grpId="0" nodeType="afterEffect">
                                  <p:stCondLst>
                                    <p:cond delay="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2"/>
                                        </p:tgtEl>
                                        <p:attrNameLst>
                                          <p:attrName>style.visibility</p:attrName>
                                        </p:attrNameLst>
                                      </p:cBhvr>
                                      <p:to>
                                        <p:strVal val="visible"/>
                                      </p:to>
                                    </p:set>
                                    <p:animEffect transition="in" filter="fade">
                                      <p:cBhvr>
                                        <p:cTn id="62"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bldLvl="0" animBg="1"/>
      <p:bldP spid="41" grpId="0" bldLvl="0" animBg="1"/>
      <p:bldP spid="42" grpId="0" bldLvl="0" animBg="1"/>
      <p:bldP spid="43" grpId="0" bldLvl="0" animBg="1"/>
      <p:bldP spid="44" grpId="0" bldLvl="0" animBg="1"/>
      <p:bldP spid="45" grpId="0" bldLvl="0" animBg="1"/>
      <p:bldP spid="46" grpId="0" bldLvl="0" animBg="1"/>
      <p:bldP spid="47" grpId="0" bldLvl="0" animBg="1"/>
      <p:bldP spid="48" grpId="0" bldLvl="0" animBg="1"/>
      <p:bldP spid="49" grpId="0" bldLvl="0" animBg="1"/>
      <p:bldP spid="50" grpId="0"/>
      <p:bldP spid="51" grpId="0"/>
      <p:bldP spid="5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txBox="1"/>
          <p:nvPr/>
        </p:nvSpPr>
        <p:spPr>
          <a:xfrm>
            <a:off x="1100364" y="516965"/>
            <a:ext cx="42484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smtClean="0">
                <a:solidFill>
                  <a:srgbClr val="3F3F3F"/>
                </a:solidFill>
                <a:latin typeface="Impact MT Std" pitchFamily="34" charset="0"/>
                <a:ea typeface="微软雅黑" panose="020B0503020204020204" pitchFamily="34" charset="-122"/>
              </a:rPr>
              <a:t>行业棘手</a:t>
            </a:r>
            <a:r>
              <a:rPr lang="zh-CN" altLang="en-US" sz="2400" b="1" dirty="0">
                <a:solidFill>
                  <a:srgbClr val="3F3F3F"/>
                </a:solidFill>
                <a:latin typeface="Impact MT Std" pitchFamily="34" charset="0"/>
                <a:ea typeface="微软雅黑" panose="020B0503020204020204" pitchFamily="34" charset="-122"/>
              </a:rPr>
              <a:t>问题</a:t>
            </a:r>
            <a:endParaRPr lang="en-US" altLang="zh-CN" sz="2400" b="1" dirty="0" smtClean="0">
              <a:solidFill>
                <a:srgbClr val="3F3F3F"/>
              </a:solidFill>
              <a:latin typeface="Impact MT Std" pitchFamily="34" charset="0"/>
              <a:ea typeface="微软雅黑" panose="020B0503020204020204" pitchFamily="34" charset="-122"/>
            </a:endParaRPr>
          </a:p>
          <a:p>
            <a:pPr algn="l"/>
            <a:r>
              <a:rPr lang="en-US" altLang="zh-CN" sz="1400" b="1" dirty="0" smtClean="0">
                <a:solidFill>
                  <a:srgbClr val="3F3F3F"/>
                </a:solidFill>
                <a:latin typeface="Impact MT Std" pitchFamily="34" charset="0"/>
                <a:ea typeface="微软雅黑" panose="020B0503020204020204" pitchFamily="34" charset="-122"/>
              </a:rPr>
              <a:t>INDUSTRY PAIN POINTS</a:t>
            </a:r>
            <a:endParaRPr lang="zh-CN" altLang="en-US" sz="2400" b="1" dirty="0" smtClean="0">
              <a:solidFill>
                <a:srgbClr val="3F3F3F"/>
              </a:solidFill>
              <a:latin typeface="Impact MT Std" pitchFamily="34" charset="0"/>
              <a:ea typeface="微软雅黑" panose="020B0503020204020204" pitchFamily="34" charset="-122"/>
            </a:endParaRPr>
          </a:p>
        </p:txBody>
      </p:sp>
      <p:sp>
        <p:nvSpPr>
          <p:cNvPr id="6" name="KSO_Shape"/>
          <p:cNvSpPr/>
          <p:nvPr/>
        </p:nvSpPr>
        <p:spPr bwMode="auto">
          <a:xfrm>
            <a:off x="462584" y="327266"/>
            <a:ext cx="637780" cy="54317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cxnSp>
        <p:nvCxnSpPr>
          <p:cNvPr id="35" name="直接连接符 34"/>
          <p:cNvCxnSpPr/>
          <p:nvPr/>
        </p:nvCxnSpPr>
        <p:spPr>
          <a:xfrm>
            <a:off x="5822042" y="1723571"/>
            <a:ext cx="0" cy="4209144"/>
          </a:xfrm>
          <a:prstGeom prst="line">
            <a:avLst/>
          </a:prstGeom>
          <a:ln>
            <a:solidFill>
              <a:srgbClr val="767171"/>
            </a:solidFill>
            <a:prstDash val="dash"/>
          </a:ln>
        </p:spPr>
        <p:style>
          <a:lnRef idx="1">
            <a:schemeClr val="accent1"/>
          </a:lnRef>
          <a:fillRef idx="0">
            <a:schemeClr val="accent1"/>
          </a:fillRef>
          <a:effectRef idx="0">
            <a:schemeClr val="accent1"/>
          </a:effectRef>
          <a:fontRef idx="minor">
            <a:schemeClr val="tx1"/>
          </a:fontRef>
        </p:style>
      </p:cxnSp>
      <p:sp>
        <p:nvSpPr>
          <p:cNvPr id="36" name="流程图: 可选过程 35"/>
          <p:cNvSpPr/>
          <p:nvPr/>
        </p:nvSpPr>
        <p:spPr>
          <a:xfrm>
            <a:off x="1612900" y="1268095"/>
            <a:ext cx="1380490" cy="266700"/>
          </a:xfrm>
          <a:prstGeom prst="flowChartAlternateProcess">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smtClean="0">
                <a:latin typeface="微软雅黑" panose="020B0503020204020204" pitchFamily="34" charset="-122"/>
                <a:ea typeface="微软雅黑" panose="020B0503020204020204" pitchFamily="34" charset="-122"/>
              </a:rPr>
              <a:t>问题</a:t>
            </a:r>
          </a:p>
        </p:txBody>
      </p:sp>
      <p:sp>
        <p:nvSpPr>
          <p:cNvPr id="37" name="流程图: 可选过程 36"/>
          <p:cNvSpPr/>
          <p:nvPr/>
        </p:nvSpPr>
        <p:spPr>
          <a:xfrm>
            <a:off x="6826250" y="1268095"/>
            <a:ext cx="1475105" cy="266700"/>
          </a:xfrm>
          <a:prstGeom prst="flowChartAlternateProcess">
            <a:avLst/>
          </a:prstGeom>
          <a:solidFill>
            <a:srgbClr val="3FAC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smtClean="0">
                <a:latin typeface="微软雅黑" panose="020B0503020204020204" pitchFamily="34" charset="-122"/>
                <a:ea typeface="微软雅黑" panose="020B0503020204020204" pitchFamily="34" charset="-122"/>
              </a:rPr>
              <a:t>目前解决方案</a:t>
            </a:r>
          </a:p>
        </p:txBody>
      </p:sp>
      <p:sp>
        <p:nvSpPr>
          <p:cNvPr id="38" name="矩形 37"/>
          <p:cNvSpPr/>
          <p:nvPr/>
        </p:nvSpPr>
        <p:spPr>
          <a:xfrm>
            <a:off x="268599" y="2023167"/>
            <a:ext cx="5551520" cy="2169825"/>
          </a:xfrm>
          <a:prstGeom prst="rect">
            <a:avLst/>
          </a:prstGeom>
        </p:spPr>
        <p:txBody>
          <a:bodyPr wrap="none">
            <a:spAutoFit/>
          </a:bodyPr>
          <a:lstStyle/>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园区客户品牌</a:t>
            </a: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多，</a:t>
            </a:r>
            <a:r>
              <a:rPr lang="en-US" altLang="zh-CN" dirty="0">
                <a:solidFill>
                  <a:srgbClr val="3B3838"/>
                </a:solidFill>
                <a:latin typeface="微软雅黑" panose="020B0503020204020204" pitchFamily="34" charset="-122"/>
                <a:ea typeface="微软雅黑" panose="020B0503020204020204" pitchFamily="34" charset="-122"/>
                <a:sym typeface="Gill Sans" charset="0"/>
              </a:rPr>
              <a:t>SKU</a:t>
            </a:r>
            <a:r>
              <a:rPr lang="zh-CN" altLang="en-US" dirty="0">
                <a:solidFill>
                  <a:srgbClr val="3B3838"/>
                </a:solidFill>
                <a:latin typeface="微软雅黑" panose="020B0503020204020204" pitchFamily="34" charset="-122"/>
                <a:ea typeface="微软雅黑" panose="020B0503020204020204" pitchFamily="34" charset="-122"/>
                <a:sym typeface="Gill Sans" charset="0"/>
              </a:rPr>
              <a:t>深度高，影响操作效率</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物流淡旺季，订单波动大，新人培训成本高</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退货处理业务场景复杂，流程不规范</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系统实施成本高，难度大，</a:t>
            </a: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周期长</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园区管理和仓库作业脱节管理，缺乏整体统筹</a:t>
            </a: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管理</a:t>
            </a:r>
            <a:endParaRPr lang="zh-CN" altLang="en-US" dirty="0">
              <a:solidFill>
                <a:srgbClr val="3B3838"/>
              </a:solidFill>
              <a:latin typeface="微软雅黑" panose="020B0503020204020204" pitchFamily="34" charset="-122"/>
              <a:ea typeface="微软雅黑" panose="020B0503020204020204" pitchFamily="34" charset="-122"/>
              <a:sym typeface="Gill Sans" charset="0"/>
            </a:endParaRPr>
          </a:p>
        </p:txBody>
      </p:sp>
      <p:sp>
        <p:nvSpPr>
          <p:cNvPr id="39" name="矩形 38"/>
          <p:cNvSpPr/>
          <p:nvPr/>
        </p:nvSpPr>
        <p:spPr>
          <a:xfrm>
            <a:off x="6429820" y="2023168"/>
            <a:ext cx="4628190" cy="2169825"/>
          </a:xfrm>
          <a:prstGeom prst="rect">
            <a:avLst/>
          </a:prstGeom>
        </p:spPr>
        <p:txBody>
          <a:bodyPr wrap="none">
            <a:spAutoFit/>
          </a:bodyPr>
          <a:lstStyle/>
          <a:p>
            <a:pPr marL="285750" indent="-285750">
              <a:lnSpc>
                <a:spcPct val="150000"/>
              </a:lnSpc>
              <a:buFont typeface="Arial" panose="020B0604020202020204" pitchFamily="34" charset="0"/>
              <a:buChar char="•"/>
            </a:pP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系统结合日常管理，合理分配库区资源</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采用老人带新人，建立线下培训</a:t>
            </a: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机制</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退货线</a:t>
            </a:r>
            <a:r>
              <a:rPr lang="zh-CN" altLang="en-US" dirty="0">
                <a:solidFill>
                  <a:srgbClr val="3B3838"/>
                </a:solidFill>
                <a:latin typeface="微软雅黑" panose="020B0503020204020204" pitchFamily="34" charset="-122"/>
                <a:ea typeface="微软雅黑" panose="020B0503020204020204" pitchFamily="34" charset="-122"/>
                <a:sym typeface="Gill Sans" charset="0"/>
              </a:rPr>
              <a:t>下操作并整理</a:t>
            </a: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记账，进行数据录入</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园区管理结合仓库作业，人为协调</a:t>
            </a: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调度</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ppt_w</p:attrName>
                                        </p:attrNameLst>
                                      </p:cBhvr>
                                      <p:tavLst>
                                        <p:tav tm="0">
                                          <p:val>
                                            <p:fltVal val="0"/>
                                          </p:val>
                                        </p:tav>
                                        <p:tav tm="100000">
                                          <p:val>
                                            <p:strVal val="#ppt_w"/>
                                          </p:val>
                                        </p:tav>
                                      </p:tavLst>
                                    </p:anim>
                                    <p:anim calcmode="lin" valueType="num">
                                      <p:cBhvr>
                                        <p:cTn id="8" dur="500" fill="hold"/>
                                        <p:tgtEl>
                                          <p:spTgt spid="35"/>
                                        </p:tgtEl>
                                        <p:attrNameLst>
                                          <p:attrName>ppt_h</p:attrName>
                                        </p:attrNameLst>
                                      </p:cBhvr>
                                      <p:tavLst>
                                        <p:tav tm="0">
                                          <p:val>
                                            <p:fltVal val="0"/>
                                          </p:val>
                                        </p:tav>
                                        <p:tav tm="100000">
                                          <p:val>
                                            <p:strVal val="#ppt_h"/>
                                          </p:val>
                                        </p:tav>
                                      </p:tavLst>
                                    </p:anim>
                                    <p:animEffect transition="in" filter="fade">
                                      <p:cBhvr>
                                        <p:cTn id="9" dur="500"/>
                                        <p:tgtEl>
                                          <p:spTgt spid="35"/>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500"/>
                                        <p:tgtEl>
                                          <p:spTgt spid="3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fade">
                                      <p:cBhvr>
                                        <p:cTn id="15" dur="500"/>
                                        <p:tgtEl>
                                          <p:spTgt spid="37"/>
                                        </p:tgtEl>
                                      </p:cBhvr>
                                    </p:animEffect>
                                  </p:childTnLst>
                                </p:cTn>
                              </p:par>
                            </p:childTnLst>
                          </p:cTn>
                        </p:par>
                        <p:par>
                          <p:cTn id="16" fill="hold">
                            <p:stCondLst>
                              <p:cond delay="500"/>
                            </p:stCondLst>
                            <p:childTnLst>
                              <p:par>
                                <p:cTn id="17" presetID="22" presetClass="entr" presetSubtype="8" fill="hold" grpId="0" nodeType="after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wipe(left)">
                                      <p:cBhvr>
                                        <p:cTn id="19" dur="500"/>
                                        <p:tgtEl>
                                          <p:spTgt spid="38"/>
                                        </p:tgtEl>
                                      </p:cBhvr>
                                    </p:animEffect>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wipe(left)">
                                      <p:cBhvr>
                                        <p:cTn id="2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ldLvl="0" animBg="1"/>
      <p:bldP spid="37" grpId="0" bldLvl="0" animBg="1"/>
      <p:bldP spid="38" grpId="0"/>
      <p:bldP spid="3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txBox="1"/>
          <p:nvPr/>
        </p:nvSpPr>
        <p:spPr>
          <a:xfrm>
            <a:off x="1100364" y="543496"/>
            <a:ext cx="42484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smtClean="0">
                <a:solidFill>
                  <a:srgbClr val="3F3F3F"/>
                </a:solidFill>
                <a:latin typeface="Impact MT Std" pitchFamily="34" charset="0"/>
                <a:ea typeface="微软雅黑" panose="020B0503020204020204" pitchFamily="34" charset="-122"/>
              </a:rPr>
              <a:t>市场介绍</a:t>
            </a:r>
            <a:endParaRPr lang="en-US" altLang="zh-CN" sz="2400" b="1" dirty="0" smtClean="0">
              <a:solidFill>
                <a:srgbClr val="3F3F3F"/>
              </a:solidFill>
              <a:latin typeface="Impact MT Std" pitchFamily="34" charset="0"/>
              <a:ea typeface="微软雅黑" panose="020B0503020204020204" pitchFamily="34" charset="-122"/>
            </a:endParaRPr>
          </a:p>
          <a:p>
            <a:pPr algn="l"/>
            <a:r>
              <a:rPr lang="en-US" altLang="zh-CN" sz="1400" b="1" dirty="0" smtClean="0">
                <a:solidFill>
                  <a:srgbClr val="3F3F3F"/>
                </a:solidFill>
                <a:latin typeface="Impact MT Std" pitchFamily="34" charset="0"/>
                <a:ea typeface="微软雅黑" panose="020B0503020204020204" pitchFamily="34" charset="-122"/>
              </a:rPr>
              <a:t>MARKET INTRODUCTION</a:t>
            </a:r>
            <a:endParaRPr lang="zh-CN" altLang="en-US" sz="1400" b="1" dirty="0">
              <a:solidFill>
                <a:srgbClr val="3F3F3F"/>
              </a:solidFill>
              <a:latin typeface="Impact MT Std" pitchFamily="34" charset="0"/>
              <a:ea typeface="微软雅黑" panose="020B0503020204020204" pitchFamily="34" charset="-122"/>
            </a:endParaRPr>
          </a:p>
          <a:p>
            <a:pPr algn="l"/>
            <a:endParaRPr lang="zh-CN" altLang="en-US" sz="2400" b="1" dirty="0" smtClean="0">
              <a:solidFill>
                <a:srgbClr val="3F3F3F"/>
              </a:solidFill>
              <a:latin typeface="Impact MT Std" pitchFamily="34" charset="0"/>
              <a:ea typeface="微软雅黑" panose="020B0503020204020204" pitchFamily="34" charset="-122"/>
            </a:endParaRPr>
          </a:p>
        </p:txBody>
      </p:sp>
      <p:sp>
        <p:nvSpPr>
          <p:cNvPr id="6" name="KSO_Shape"/>
          <p:cNvSpPr/>
          <p:nvPr/>
        </p:nvSpPr>
        <p:spPr bwMode="auto">
          <a:xfrm>
            <a:off x="462584" y="327266"/>
            <a:ext cx="637780" cy="54317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grpSp>
        <p:nvGrpSpPr>
          <p:cNvPr id="8" name="组合 7"/>
          <p:cNvGrpSpPr/>
          <p:nvPr/>
        </p:nvGrpSpPr>
        <p:grpSpPr>
          <a:xfrm>
            <a:off x="938835" y="2266950"/>
            <a:ext cx="7631180" cy="3951542"/>
            <a:chOff x="286422" y="1885950"/>
            <a:chExt cx="7631180" cy="3951542"/>
          </a:xfrm>
        </p:grpSpPr>
        <p:pic>
          <p:nvPicPr>
            <p:cNvPr id="16" name="图片 15"/>
            <p:cNvPicPr>
              <a:picLocks noChangeAspect="1"/>
            </p:cNvPicPr>
            <p:nvPr/>
          </p:nvPicPr>
          <p:blipFill>
            <a:blip r:embed="rId5">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6422" y="5341048"/>
              <a:ext cx="7631180" cy="496444"/>
            </a:xfrm>
            <a:prstGeom prst="rect">
              <a:avLst/>
            </a:prstGeom>
          </p:spPr>
        </p:pic>
        <p:cxnSp>
          <p:nvCxnSpPr>
            <p:cNvPr id="17" name="直接连接符 16"/>
            <p:cNvCxnSpPr/>
            <p:nvPr/>
          </p:nvCxnSpPr>
          <p:spPr>
            <a:xfrm>
              <a:off x="469854" y="4972050"/>
              <a:ext cx="6947432" cy="0"/>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469854" y="4341711"/>
              <a:ext cx="6947432" cy="13119"/>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469854" y="3712029"/>
              <a:ext cx="6947432" cy="25581"/>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69854" y="3087914"/>
              <a:ext cx="6947432" cy="32476"/>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69854" y="2503170"/>
              <a:ext cx="6947432" cy="13891"/>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469854" y="1885950"/>
              <a:ext cx="6947432" cy="0"/>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462585" y="2082284"/>
            <a:ext cx="723275" cy="369332"/>
          </a:xfrm>
          <a:prstGeom prst="rect">
            <a:avLst/>
          </a:prstGeom>
        </p:spPr>
        <p:txBody>
          <a:bodyPr wrap="none">
            <a:spAutoFit/>
          </a:bodyPr>
          <a:lstStyle/>
          <a:p>
            <a:r>
              <a:rPr lang="en-US" altLang="zh-CN" dirty="0" smtClean="0">
                <a:latin typeface="微软雅黑" panose="020B0503020204020204" pitchFamily="34" charset="-122"/>
                <a:ea typeface="微软雅黑" panose="020B0503020204020204" pitchFamily="34" charset="-122"/>
              </a:rPr>
              <a:t>2400</a:t>
            </a:r>
          </a:p>
        </p:txBody>
      </p:sp>
      <p:sp>
        <p:nvSpPr>
          <p:cNvPr id="10" name="矩形 9"/>
          <p:cNvSpPr/>
          <p:nvPr/>
        </p:nvSpPr>
        <p:spPr>
          <a:xfrm>
            <a:off x="462585" y="2699504"/>
            <a:ext cx="723275" cy="369332"/>
          </a:xfrm>
          <a:prstGeom prst="rect">
            <a:avLst/>
          </a:prstGeom>
        </p:spPr>
        <p:txBody>
          <a:bodyPr wrap="none">
            <a:spAutoFit/>
          </a:bodyPr>
          <a:lstStyle/>
          <a:p>
            <a:r>
              <a:rPr lang="en-US" altLang="zh-CN" dirty="0" smtClean="0">
                <a:latin typeface="微软雅黑" panose="020B0503020204020204" pitchFamily="34" charset="-122"/>
                <a:ea typeface="微软雅黑" panose="020B0503020204020204" pitchFamily="34" charset="-122"/>
              </a:rPr>
              <a:t>2000</a:t>
            </a:r>
          </a:p>
        </p:txBody>
      </p:sp>
      <p:sp>
        <p:nvSpPr>
          <p:cNvPr id="11" name="矩形 10"/>
          <p:cNvSpPr/>
          <p:nvPr/>
        </p:nvSpPr>
        <p:spPr>
          <a:xfrm>
            <a:off x="462585" y="3318510"/>
            <a:ext cx="723275" cy="369332"/>
          </a:xfrm>
          <a:prstGeom prst="rect">
            <a:avLst/>
          </a:prstGeom>
        </p:spPr>
        <p:txBody>
          <a:bodyPr wrap="none">
            <a:spAutoFit/>
          </a:bodyPr>
          <a:lstStyle/>
          <a:p>
            <a:r>
              <a:rPr lang="en-US" altLang="zh-CN" dirty="0" smtClean="0">
                <a:latin typeface="微软雅黑" panose="020B0503020204020204" pitchFamily="34" charset="-122"/>
                <a:ea typeface="微软雅黑" panose="020B0503020204020204" pitchFamily="34" charset="-122"/>
              </a:rPr>
              <a:t>1600</a:t>
            </a:r>
          </a:p>
        </p:txBody>
      </p:sp>
      <p:sp>
        <p:nvSpPr>
          <p:cNvPr id="12" name="矩形 11"/>
          <p:cNvSpPr/>
          <p:nvPr/>
        </p:nvSpPr>
        <p:spPr>
          <a:xfrm>
            <a:off x="462585" y="3937516"/>
            <a:ext cx="723275" cy="369332"/>
          </a:xfrm>
          <a:prstGeom prst="rect">
            <a:avLst/>
          </a:prstGeom>
        </p:spPr>
        <p:txBody>
          <a:bodyPr wrap="none">
            <a:spAutoFit/>
          </a:bodyPr>
          <a:lstStyle/>
          <a:p>
            <a:r>
              <a:rPr lang="en-US" altLang="zh-CN" dirty="0" smtClean="0">
                <a:latin typeface="微软雅黑" panose="020B0503020204020204" pitchFamily="34" charset="-122"/>
                <a:ea typeface="微软雅黑" panose="020B0503020204020204" pitchFamily="34" charset="-122"/>
              </a:rPr>
              <a:t>1200</a:t>
            </a:r>
          </a:p>
        </p:txBody>
      </p:sp>
      <p:sp>
        <p:nvSpPr>
          <p:cNvPr id="13" name="矩形 12"/>
          <p:cNvSpPr/>
          <p:nvPr/>
        </p:nvSpPr>
        <p:spPr>
          <a:xfrm>
            <a:off x="462585" y="4550998"/>
            <a:ext cx="588623" cy="369332"/>
          </a:xfrm>
          <a:prstGeom prst="rect">
            <a:avLst/>
          </a:prstGeom>
        </p:spPr>
        <p:txBody>
          <a:bodyPr wrap="none">
            <a:spAutoFit/>
          </a:bodyPr>
          <a:lstStyle/>
          <a:p>
            <a:r>
              <a:rPr lang="en-US" altLang="zh-CN" dirty="0" smtClean="0">
                <a:latin typeface="微软雅黑" panose="020B0503020204020204" pitchFamily="34" charset="-122"/>
                <a:ea typeface="微软雅黑" panose="020B0503020204020204" pitchFamily="34" charset="-122"/>
              </a:rPr>
              <a:t>800</a:t>
            </a:r>
          </a:p>
        </p:txBody>
      </p:sp>
      <p:sp>
        <p:nvSpPr>
          <p:cNvPr id="14" name="矩形 13"/>
          <p:cNvSpPr/>
          <p:nvPr/>
        </p:nvSpPr>
        <p:spPr>
          <a:xfrm>
            <a:off x="462584" y="5136523"/>
            <a:ext cx="588623" cy="369332"/>
          </a:xfrm>
          <a:prstGeom prst="rect">
            <a:avLst/>
          </a:prstGeom>
        </p:spPr>
        <p:txBody>
          <a:bodyPr wrap="none">
            <a:spAutoFit/>
          </a:bodyPr>
          <a:lstStyle/>
          <a:p>
            <a:r>
              <a:rPr lang="en-US" altLang="zh-CN" dirty="0" smtClean="0">
                <a:latin typeface="微软雅黑" panose="020B0503020204020204" pitchFamily="34" charset="-122"/>
                <a:ea typeface="微软雅黑" panose="020B0503020204020204" pitchFamily="34" charset="-122"/>
              </a:rPr>
              <a:t>400</a:t>
            </a:r>
          </a:p>
        </p:txBody>
      </p:sp>
      <p:sp>
        <p:nvSpPr>
          <p:cNvPr id="15" name="矩形 14"/>
          <p:cNvSpPr/>
          <p:nvPr/>
        </p:nvSpPr>
        <p:spPr>
          <a:xfrm>
            <a:off x="619517" y="5690186"/>
            <a:ext cx="319318" cy="369332"/>
          </a:xfrm>
          <a:prstGeom prst="rect">
            <a:avLst/>
          </a:prstGeom>
        </p:spPr>
        <p:txBody>
          <a:bodyPr wrap="none">
            <a:spAutoFit/>
          </a:bodyPr>
          <a:lstStyle/>
          <a:p>
            <a:r>
              <a:rPr lang="en-US" altLang="zh-CN" dirty="0" smtClean="0">
                <a:latin typeface="微软雅黑" panose="020B0503020204020204" pitchFamily="34" charset="-122"/>
                <a:ea typeface="微软雅黑" panose="020B0503020204020204" pitchFamily="34" charset="-122"/>
              </a:rPr>
              <a:t>0</a:t>
            </a:r>
          </a:p>
        </p:txBody>
      </p:sp>
      <p:sp>
        <p:nvSpPr>
          <p:cNvPr id="29" name="流程图: 过程 28"/>
          <p:cNvSpPr/>
          <p:nvPr/>
        </p:nvSpPr>
        <p:spPr>
          <a:xfrm>
            <a:off x="1370909" y="5420328"/>
            <a:ext cx="817543" cy="510029"/>
          </a:xfrm>
          <a:prstGeom prst="flowChartProcess">
            <a:avLst/>
          </a:prstGeom>
          <a:solidFill>
            <a:srgbClr val="3B383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perspectiveContrastingRightFacing"/>
              <a:lightRig rig="threePt" dir="t"/>
            </a:scene3d>
            <a:sp3d extrusionH="57150">
              <a:bevelT w="38100" h="38100"/>
            </a:sp3d>
          </a:bodyPr>
          <a:lstStyle/>
          <a:p>
            <a:pPr algn="ctr"/>
            <a:endParaRPr lang="zh-CN" altLang="en-US">
              <a:effectLst>
                <a:innerShdw blurRad="63500" dist="50800" dir="8100000">
                  <a:prstClr val="black">
                    <a:alpha val="50000"/>
                  </a:prstClr>
                </a:innerShdw>
              </a:effectLst>
            </a:endParaRPr>
          </a:p>
        </p:txBody>
      </p:sp>
      <p:sp>
        <p:nvSpPr>
          <p:cNvPr id="41" name="流程图: 过程 40"/>
          <p:cNvSpPr/>
          <p:nvPr/>
        </p:nvSpPr>
        <p:spPr>
          <a:xfrm>
            <a:off x="3943433" y="4774813"/>
            <a:ext cx="817543" cy="1133244"/>
          </a:xfrm>
          <a:prstGeom prst="flowChartProcess">
            <a:avLst/>
          </a:prstGeom>
          <a:solidFill>
            <a:srgbClr val="7F7F7F"/>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perspectiveContrastingRightFacing"/>
              <a:lightRig rig="threePt" dir="t"/>
            </a:scene3d>
            <a:sp3d extrusionH="57150">
              <a:bevelT w="38100" h="38100"/>
            </a:sp3d>
          </a:bodyPr>
          <a:lstStyle/>
          <a:p>
            <a:pPr algn="ctr"/>
            <a:endParaRPr lang="zh-CN" altLang="en-US">
              <a:effectLst>
                <a:outerShdw blurRad="50800" dist="38100" dir="10800000" algn="r" rotWithShape="0">
                  <a:prstClr val="black">
                    <a:alpha val="40000"/>
                  </a:prstClr>
                </a:outerShdw>
              </a:effectLst>
            </a:endParaRPr>
          </a:p>
        </p:txBody>
      </p:sp>
      <p:sp>
        <p:nvSpPr>
          <p:cNvPr id="43" name="矩形 42"/>
          <p:cNvSpPr/>
          <p:nvPr/>
        </p:nvSpPr>
        <p:spPr>
          <a:xfrm>
            <a:off x="1370909" y="6022291"/>
            <a:ext cx="870751" cy="338554"/>
          </a:xfrm>
          <a:prstGeom prst="rect">
            <a:avLst/>
          </a:prstGeom>
        </p:spPr>
        <p:txBody>
          <a:bodyPr wrap="none">
            <a:spAutoFit/>
          </a:bodyPr>
          <a:lstStyle/>
          <a:p>
            <a:r>
              <a:rPr lang="en-US" altLang="zh-CN" sz="1600" dirty="0" smtClean="0">
                <a:latin typeface="微软雅黑" panose="020B0503020204020204" pitchFamily="34" charset="-122"/>
                <a:ea typeface="微软雅黑" panose="020B0503020204020204" pitchFamily="34" charset="-122"/>
              </a:rPr>
              <a:t>2013</a:t>
            </a:r>
            <a:r>
              <a:rPr lang="zh-CN" altLang="en-US" sz="1600" dirty="0" smtClean="0">
                <a:latin typeface="微软雅黑" panose="020B0503020204020204" pitchFamily="34" charset="-122"/>
                <a:ea typeface="微软雅黑" panose="020B0503020204020204" pitchFamily="34" charset="-122"/>
              </a:rPr>
              <a:t>年</a:t>
            </a:r>
            <a:endParaRPr lang="en-US" altLang="zh-CN" sz="1600" dirty="0">
              <a:latin typeface="微软雅黑" panose="020B0503020204020204" pitchFamily="34" charset="-122"/>
              <a:ea typeface="微软雅黑" panose="020B0503020204020204" pitchFamily="34" charset="-122"/>
            </a:endParaRPr>
          </a:p>
        </p:txBody>
      </p:sp>
      <p:sp>
        <p:nvSpPr>
          <p:cNvPr id="46" name="矩形 45"/>
          <p:cNvSpPr/>
          <p:nvPr/>
        </p:nvSpPr>
        <p:spPr>
          <a:xfrm>
            <a:off x="3846962" y="6096131"/>
            <a:ext cx="870751" cy="338554"/>
          </a:xfrm>
          <a:prstGeom prst="rect">
            <a:avLst/>
          </a:prstGeom>
        </p:spPr>
        <p:txBody>
          <a:bodyPr wrap="none">
            <a:spAutoFit/>
          </a:bodyPr>
          <a:lstStyle/>
          <a:p>
            <a:r>
              <a:rPr lang="en-US" altLang="zh-CN" sz="1600" dirty="0" smtClean="0">
                <a:latin typeface="微软雅黑" panose="020B0503020204020204" pitchFamily="34" charset="-122"/>
                <a:ea typeface="微软雅黑" panose="020B0503020204020204" pitchFamily="34" charset="-122"/>
              </a:rPr>
              <a:t>2018</a:t>
            </a:r>
            <a:r>
              <a:rPr lang="zh-CN" altLang="en-US" sz="1600" dirty="0" smtClean="0">
                <a:latin typeface="微软雅黑" panose="020B0503020204020204" pitchFamily="34" charset="-122"/>
                <a:ea typeface="微软雅黑" panose="020B0503020204020204" pitchFamily="34" charset="-122"/>
              </a:rPr>
              <a:t>年</a:t>
            </a:r>
            <a:endParaRPr lang="en-US" altLang="zh-CN" sz="1600" dirty="0">
              <a:latin typeface="微软雅黑" panose="020B0503020204020204" pitchFamily="34" charset="-122"/>
              <a:ea typeface="微软雅黑" panose="020B0503020204020204" pitchFamily="34" charset="-122"/>
            </a:endParaRPr>
          </a:p>
        </p:txBody>
      </p:sp>
      <p:sp>
        <p:nvSpPr>
          <p:cNvPr id="52" name="流程图: 过程 51"/>
          <p:cNvSpPr/>
          <p:nvPr/>
        </p:nvSpPr>
        <p:spPr>
          <a:xfrm>
            <a:off x="7252156" y="2504645"/>
            <a:ext cx="817543" cy="3425712"/>
          </a:xfrm>
          <a:prstGeom prst="flowChartProcess">
            <a:avLst/>
          </a:prstGeom>
          <a:solidFill>
            <a:srgbClr val="D74B5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perspectiveContrastingRightFacing"/>
              <a:lightRig rig="threePt" dir="t"/>
            </a:scene3d>
            <a:sp3d extrusionH="57150">
              <a:bevelT w="38100" h="38100"/>
            </a:sp3d>
          </a:bodyPr>
          <a:lstStyle/>
          <a:p>
            <a:pPr algn="ctr"/>
            <a:endParaRPr lang="zh-CN" altLang="en-US">
              <a:effectLst>
                <a:outerShdw blurRad="50800" dist="38100" dir="10800000" algn="r" rotWithShape="0">
                  <a:prstClr val="black">
                    <a:alpha val="40000"/>
                  </a:prstClr>
                </a:outerShdw>
              </a:effectLst>
            </a:endParaRPr>
          </a:p>
        </p:txBody>
      </p:sp>
      <p:sp>
        <p:nvSpPr>
          <p:cNvPr id="76" name="矩形 75"/>
          <p:cNvSpPr/>
          <p:nvPr/>
        </p:nvSpPr>
        <p:spPr>
          <a:xfrm>
            <a:off x="7225551" y="6038001"/>
            <a:ext cx="870751" cy="338554"/>
          </a:xfrm>
          <a:prstGeom prst="rect">
            <a:avLst/>
          </a:prstGeom>
        </p:spPr>
        <p:txBody>
          <a:bodyPr wrap="none">
            <a:spAutoFit/>
          </a:bodyPr>
          <a:lstStyle/>
          <a:p>
            <a:r>
              <a:rPr lang="en-US" altLang="zh-CN" sz="1600" dirty="0" smtClean="0">
                <a:latin typeface="微软雅黑" panose="020B0503020204020204" pitchFamily="34" charset="-122"/>
                <a:ea typeface="微软雅黑" panose="020B0503020204020204" pitchFamily="34" charset="-122"/>
              </a:rPr>
              <a:t>2023</a:t>
            </a:r>
            <a:r>
              <a:rPr lang="zh-CN" altLang="en-US" sz="1600" dirty="0" smtClean="0">
                <a:latin typeface="微软雅黑" panose="020B0503020204020204" pitchFamily="34" charset="-122"/>
                <a:ea typeface="微软雅黑" panose="020B0503020204020204" pitchFamily="34" charset="-122"/>
              </a:rPr>
              <a:t>年</a:t>
            </a:r>
            <a:endParaRPr lang="en-US" altLang="zh-CN" sz="1600" dirty="0" smtClean="0">
              <a:latin typeface="微软雅黑" panose="020B0503020204020204" pitchFamily="34" charset="-122"/>
              <a:ea typeface="微软雅黑" panose="020B0503020204020204" pitchFamily="34" charset="-122"/>
            </a:endParaRPr>
          </a:p>
        </p:txBody>
      </p:sp>
      <p:sp>
        <p:nvSpPr>
          <p:cNvPr id="77" name="MH_Other_17"/>
          <p:cNvSpPr/>
          <p:nvPr>
            <p:custDataLst>
              <p:tags r:id="rId1"/>
            </p:custDataLst>
          </p:nvPr>
        </p:nvSpPr>
        <p:spPr>
          <a:xfrm>
            <a:off x="7378282" y="1886044"/>
            <a:ext cx="691417" cy="446577"/>
          </a:xfrm>
          <a:prstGeom prst="wedgeEllipseCallout">
            <a:avLst>
              <a:gd name="adj1" fmla="val -25046"/>
              <a:gd name="adj2" fmla="val 65698"/>
            </a:avLst>
          </a:prstGeom>
          <a:solidFill>
            <a:srgbClr val="D74B56"/>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cene3d>
              <a:camera prst="orthographicFront"/>
              <a:lightRig rig="threePt" dir="t"/>
            </a:scene3d>
            <a:sp3d contourW="12700">
              <a:contourClr>
                <a:srgbClr val="FFFFFF"/>
              </a:contourClr>
            </a:sp3d>
          </a:bodyPr>
          <a:lstStyle/>
          <a:p>
            <a:pPr algn="ctr">
              <a:defRPr/>
            </a:pPr>
            <a:r>
              <a:rPr lang="en-US" altLang="zh-CN" sz="1600" b="1" dirty="0" smtClean="0">
                <a:solidFill>
                  <a:srgbClr val="FFFFFF"/>
                </a:solidFill>
                <a:latin typeface="华文细黑" panose="02010600040101010101" pitchFamily="2" charset="-122"/>
                <a:ea typeface="华文细黑" panose="02010600040101010101" pitchFamily="2" charset="-122"/>
              </a:rPr>
              <a:t>1975</a:t>
            </a:r>
            <a:endParaRPr lang="zh-CN" altLang="en-US" sz="1600" b="1" dirty="0">
              <a:solidFill>
                <a:srgbClr val="FFFFFF"/>
              </a:solidFill>
              <a:latin typeface="华文细黑" panose="02010600040101010101" pitchFamily="2" charset="-122"/>
              <a:ea typeface="华文细黑" panose="02010600040101010101" pitchFamily="2" charset="-122"/>
            </a:endParaRPr>
          </a:p>
        </p:txBody>
      </p:sp>
      <p:sp>
        <p:nvSpPr>
          <p:cNvPr id="78" name="MH_Other_17"/>
          <p:cNvSpPr/>
          <p:nvPr>
            <p:custDataLst>
              <p:tags r:id="rId2"/>
            </p:custDataLst>
          </p:nvPr>
        </p:nvSpPr>
        <p:spPr>
          <a:xfrm>
            <a:off x="4056683" y="4174185"/>
            <a:ext cx="699297" cy="446577"/>
          </a:xfrm>
          <a:prstGeom prst="wedgeEllipseCallout">
            <a:avLst>
              <a:gd name="adj1" fmla="val -25046"/>
              <a:gd name="adj2" fmla="val 65698"/>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cene3d>
              <a:camera prst="orthographicFront"/>
              <a:lightRig rig="threePt" dir="t"/>
            </a:scene3d>
            <a:sp3d contourW="12700">
              <a:contourClr>
                <a:srgbClr val="FFFFFF"/>
              </a:contourClr>
            </a:sp3d>
          </a:bodyPr>
          <a:lstStyle/>
          <a:p>
            <a:pPr algn="ctr">
              <a:defRPr/>
            </a:pPr>
            <a:r>
              <a:rPr lang="en-US" altLang="zh-CN" sz="1600" b="1" dirty="0" smtClean="0">
                <a:solidFill>
                  <a:srgbClr val="FFFFFF"/>
                </a:solidFill>
                <a:latin typeface="华文细黑" panose="02010600040101010101" pitchFamily="2" charset="-122"/>
                <a:ea typeface="华文细黑" panose="02010600040101010101" pitchFamily="2" charset="-122"/>
              </a:rPr>
              <a:t>797</a:t>
            </a:r>
            <a:endParaRPr lang="zh-CN" altLang="en-US" sz="1600" b="1" dirty="0">
              <a:solidFill>
                <a:srgbClr val="FFFFFF"/>
              </a:solidFill>
              <a:latin typeface="华文细黑" panose="02010600040101010101" pitchFamily="2" charset="-122"/>
              <a:ea typeface="华文细黑" panose="02010600040101010101" pitchFamily="2" charset="-122"/>
            </a:endParaRPr>
          </a:p>
        </p:txBody>
      </p:sp>
      <p:sp>
        <p:nvSpPr>
          <p:cNvPr id="81" name="MH_Other_17"/>
          <p:cNvSpPr/>
          <p:nvPr>
            <p:custDataLst>
              <p:tags r:id="rId3"/>
            </p:custDataLst>
          </p:nvPr>
        </p:nvSpPr>
        <p:spPr>
          <a:xfrm>
            <a:off x="1567882" y="4880552"/>
            <a:ext cx="565287" cy="446577"/>
          </a:xfrm>
          <a:prstGeom prst="wedgeEllipseCallout">
            <a:avLst>
              <a:gd name="adj1" fmla="val -25046"/>
              <a:gd name="adj2" fmla="val 65698"/>
            </a:avLst>
          </a:prstGeom>
          <a:solidFill>
            <a:srgbClr val="3B3838"/>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scene3d>
              <a:camera prst="orthographicFront"/>
              <a:lightRig rig="threePt" dir="t"/>
            </a:scene3d>
            <a:sp3d contourW="12700">
              <a:contourClr>
                <a:srgbClr val="FFFFFF"/>
              </a:contourClr>
            </a:sp3d>
          </a:bodyPr>
          <a:lstStyle/>
          <a:p>
            <a:pPr algn="ctr">
              <a:defRPr/>
            </a:pPr>
            <a:r>
              <a:rPr lang="en-US" altLang="zh-CN" sz="1600" b="1" dirty="0" smtClean="0">
                <a:solidFill>
                  <a:srgbClr val="FFFFFF"/>
                </a:solidFill>
                <a:latin typeface="华文细黑" panose="02010600040101010101" pitchFamily="2" charset="-122"/>
                <a:ea typeface="华文细黑" panose="02010600040101010101" pitchFamily="2" charset="-122"/>
              </a:rPr>
              <a:t>323</a:t>
            </a:r>
            <a:endParaRPr lang="zh-CN" altLang="en-US" sz="1600" b="1" dirty="0">
              <a:solidFill>
                <a:srgbClr val="FFFFFF"/>
              </a:solidFill>
              <a:latin typeface="华文细黑" panose="02010600040101010101" pitchFamily="2" charset="-122"/>
              <a:ea typeface="华文细黑" panose="02010600040101010101" pitchFamily="2" charset="-122"/>
            </a:endParaRPr>
          </a:p>
        </p:txBody>
      </p:sp>
      <p:sp>
        <p:nvSpPr>
          <p:cNvPr id="82" name="流程图: 联系 81"/>
          <p:cNvSpPr/>
          <p:nvPr/>
        </p:nvSpPr>
        <p:spPr>
          <a:xfrm>
            <a:off x="1674808" y="4845056"/>
            <a:ext cx="174620" cy="174620"/>
          </a:xfrm>
          <a:prstGeom prst="flowChartConnector">
            <a:avLst/>
          </a:prstGeom>
          <a:solidFill>
            <a:srgbClr val="FFB8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4" name="直接连接符 83"/>
          <p:cNvCxnSpPr>
            <a:stCxn id="82" idx="7"/>
            <a:endCxn id="102" idx="2"/>
          </p:cNvCxnSpPr>
          <p:nvPr/>
        </p:nvCxnSpPr>
        <p:spPr>
          <a:xfrm flipV="1">
            <a:off x="1823855" y="4123211"/>
            <a:ext cx="2458482" cy="747418"/>
          </a:xfrm>
          <a:prstGeom prst="line">
            <a:avLst/>
          </a:prstGeom>
          <a:ln>
            <a:solidFill>
              <a:srgbClr val="FFB82E"/>
            </a:solidFill>
          </a:ln>
        </p:spPr>
        <p:style>
          <a:lnRef idx="1">
            <a:schemeClr val="accent1"/>
          </a:lnRef>
          <a:fillRef idx="0">
            <a:schemeClr val="accent1"/>
          </a:fillRef>
          <a:effectRef idx="0">
            <a:schemeClr val="accent1"/>
          </a:effectRef>
          <a:fontRef idx="minor">
            <a:schemeClr val="tx1"/>
          </a:fontRef>
        </p:style>
      </p:cxnSp>
      <p:sp>
        <p:nvSpPr>
          <p:cNvPr id="102" name="流程图: 联系 101"/>
          <p:cNvSpPr/>
          <p:nvPr/>
        </p:nvSpPr>
        <p:spPr>
          <a:xfrm>
            <a:off x="4282337" y="4035901"/>
            <a:ext cx="174620" cy="174620"/>
          </a:xfrm>
          <a:prstGeom prst="flowChartConnector">
            <a:avLst/>
          </a:prstGeom>
          <a:solidFill>
            <a:srgbClr val="FFB8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流程图: 联系 102"/>
          <p:cNvSpPr/>
          <p:nvPr/>
        </p:nvSpPr>
        <p:spPr>
          <a:xfrm>
            <a:off x="7486305" y="1646420"/>
            <a:ext cx="174620" cy="174620"/>
          </a:xfrm>
          <a:prstGeom prst="flowChartConnector">
            <a:avLst/>
          </a:prstGeom>
          <a:solidFill>
            <a:srgbClr val="FFB8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a:stCxn id="102" idx="7"/>
            <a:endCxn id="103" idx="3"/>
          </p:cNvCxnSpPr>
          <p:nvPr/>
        </p:nvCxnSpPr>
        <p:spPr>
          <a:xfrm flipV="1">
            <a:off x="4431384" y="1795467"/>
            <a:ext cx="3080494" cy="2266007"/>
          </a:xfrm>
          <a:prstGeom prst="line">
            <a:avLst/>
          </a:prstGeom>
          <a:ln>
            <a:solidFill>
              <a:srgbClr val="FFB82E"/>
            </a:solidFill>
          </a:ln>
        </p:spPr>
        <p:style>
          <a:lnRef idx="1">
            <a:schemeClr val="accent1"/>
          </a:lnRef>
          <a:fillRef idx="0">
            <a:schemeClr val="accent1"/>
          </a:fillRef>
          <a:effectRef idx="0">
            <a:schemeClr val="accent1"/>
          </a:effectRef>
          <a:fontRef idx="minor">
            <a:schemeClr val="tx1"/>
          </a:fontRef>
        </p:style>
      </p:cxnSp>
      <p:sp>
        <p:nvSpPr>
          <p:cNvPr id="114" name="文本框 113"/>
          <p:cNvSpPr txBox="1"/>
          <p:nvPr/>
        </p:nvSpPr>
        <p:spPr>
          <a:xfrm>
            <a:off x="8607266" y="1637890"/>
            <a:ext cx="3104435" cy="523220"/>
          </a:xfrm>
          <a:prstGeom prst="rect">
            <a:avLst/>
          </a:prstGeom>
          <a:noFill/>
        </p:spPr>
        <p:txBody>
          <a:bodyPr wrap="square" rtlCol="0">
            <a:spAutoFit/>
          </a:bodyPr>
          <a:lstStyle/>
          <a:p>
            <a:r>
              <a:rPr lang="zh-CN" altLang="en-US" sz="2800" b="1" dirty="0" smtClean="0">
                <a:solidFill>
                  <a:srgbClr val="3B3838"/>
                </a:solidFill>
                <a:latin typeface="微软雅黑" panose="020B0503020204020204" pitchFamily="34" charset="-122"/>
                <a:ea typeface="微软雅黑" panose="020B0503020204020204" pitchFamily="34" charset="-122"/>
              </a:rPr>
              <a:t>智慧仓储市场规模</a:t>
            </a:r>
            <a:endParaRPr lang="zh-CN" altLang="en-US" sz="2800" b="1" dirty="0">
              <a:solidFill>
                <a:srgbClr val="3B3838"/>
              </a:solidFill>
              <a:latin typeface="微软雅黑" panose="020B0503020204020204" pitchFamily="34" charset="-122"/>
              <a:ea typeface="微软雅黑" panose="020B0503020204020204" pitchFamily="34" charset="-122"/>
            </a:endParaRPr>
          </a:p>
        </p:txBody>
      </p:sp>
      <p:sp>
        <p:nvSpPr>
          <p:cNvPr id="115" name="文本框 114"/>
          <p:cNvSpPr txBox="1"/>
          <p:nvPr/>
        </p:nvSpPr>
        <p:spPr>
          <a:xfrm>
            <a:off x="8540117" y="2200433"/>
            <a:ext cx="3455502" cy="2308324"/>
          </a:xfrm>
          <a:prstGeom prst="rect">
            <a:avLst/>
          </a:prstGeom>
          <a:noFill/>
        </p:spPr>
        <p:txBody>
          <a:bodyPr wrap="square" rtlCol="0">
            <a:spAutoFit/>
          </a:bodyPr>
          <a:lstStyle/>
          <a:p>
            <a:pPr>
              <a:lnSpc>
                <a:spcPct val="150000"/>
              </a:lnSpc>
            </a:pPr>
            <a:r>
              <a:rPr lang="en-US" altLang="zh-CN" sz="1600" dirty="0">
                <a:solidFill>
                  <a:srgbClr val="3B3838"/>
                </a:solidFill>
                <a:latin typeface="微软雅黑" panose="020B0503020204020204" pitchFamily="34" charset="-122"/>
                <a:ea typeface="微软雅黑" panose="020B0503020204020204" pitchFamily="34" charset="-122"/>
              </a:rPr>
              <a:t>GGII</a:t>
            </a:r>
            <a:r>
              <a:rPr lang="zh-CN" altLang="en-US" sz="1600" dirty="0">
                <a:solidFill>
                  <a:srgbClr val="3B3838"/>
                </a:solidFill>
                <a:latin typeface="微软雅黑" panose="020B0503020204020204" pitchFamily="34" charset="-122"/>
                <a:ea typeface="微软雅黑" panose="020B0503020204020204" pitchFamily="34" charset="-122"/>
              </a:rPr>
              <a:t>数据显示，</a:t>
            </a:r>
            <a:r>
              <a:rPr lang="en-US" altLang="zh-CN" sz="1600" dirty="0">
                <a:solidFill>
                  <a:srgbClr val="3B3838"/>
                </a:solidFill>
                <a:latin typeface="微软雅黑" panose="020B0503020204020204" pitchFamily="34" charset="-122"/>
                <a:ea typeface="微软雅黑" panose="020B0503020204020204" pitchFamily="34" charset="-122"/>
              </a:rPr>
              <a:t>2018</a:t>
            </a:r>
            <a:r>
              <a:rPr lang="zh-CN" altLang="en-US" sz="1600" dirty="0">
                <a:solidFill>
                  <a:srgbClr val="3B3838"/>
                </a:solidFill>
                <a:latin typeface="微软雅黑" panose="020B0503020204020204" pitchFamily="34" charset="-122"/>
                <a:ea typeface="微软雅黑" panose="020B0503020204020204" pitchFamily="34" charset="-122"/>
              </a:rPr>
              <a:t>年</a:t>
            </a:r>
            <a:r>
              <a:rPr lang="zh-CN" altLang="en-US" sz="1600" dirty="0" smtClean="0">
                <a:solidFill>
                  <a:srgbClr val="3B3838"/>
                </a:solidFill>
                <a:latin typeface="微软雅黑" panose="020B0503020204020204" pitchFamily="34" charset="-122"/>
                <a:ea typeface="微软雅黑" panose="020B0503020204020204" pitchFamily="34" charset="-122"/>
              </a:rPr>
              <a:t>中国</a:t>
            </a:r>
            <a:r>
              <a:rPr lang="zh-CN" altLang="en-US" sz="1600" dirty="0">
                <a:solidFill>
                  <a:srgbClr val="3B3838"/>
                </a:solidFill>
                <a:latin typeface="微软雅黑" panose="020B0503020204020204" pitchFamily="34" charset="-122"/>
                <a:ea typeface="微软雅黑" panose="020B0503020204020204" pitchFamily="34" charset="-122"/>
              </a:rPr>
              <a:t>智慧</a:t>
            </a:r>
            <a:r>
              <a:rPr lang="zh-CN" altLang="en-US" sz="1600" dirty="0" smtClean="0">
                <a:solidFill>
                  <a:srgbClr val="3B3838"/>
                </a:solidFill>
                <a:latin typeface="微软雅黑" panose="020B0503020204020204" pitchFamily="34" charset="-122"/>
                <a:ea typeface="微软雅黑" panose="020B0503020204020204" pitchFamily="34" charset="-122"/>
              </a:rPr>
              <a:t>仓储</a:t>
            </a:r>
            <a:r>
              <a:rPr lang="zh-CN" altLang="en-US" sz="1600" dirty="0">
                <a:solidFill>
                  <a:srgbClr val="3B3838"/>
                </a:solidFill>
                <a:latin typeface="微软雅黑" panose="020B0503020204020204" pitchFamily="34" charset="-122"/>
                <a:ea typeface="微软雅黑" panose="020B0503020204020204" pitchFamily="34" charset="-122"/>
              </a:rPr>
              <a:t>市场规模</a:t>
            </a:r>
            <a:r>
              <a:rPr lang="en-US" altLang="zh-CN" sz="1600" dirty="0">
                <a:solidFill>
                  <a:srgbClr val="3B3838"/>
                </a:solidFill>
                <a:latin typeface="微软雅黑" panose="020B0503020204020204" pitchFamily="34" charset="-122"/>
                <a:ea typeface="微软雅黑" panose="020B0503020204020204" pitchFamily="34" charset="-122"/>
              </a:rPr>
              <a:t>797.69</a:t>
            </a:r>
            <a:r>
              <a:rPr lang="zh-CN" altLang="en-US" sz="1600" dirty="0">
                <a:solidFill>
                  <a:srgbClr val="3B3838"/>
                </a:solidFill>
                <a:latin typeface="微软雅黑" panose="020B0503020204020204" pitchFamily="34" charset="-122"/>
                <a:ea typeface="微软雅黑" panose="020B0503020204020204" pitchFamily="34" charset="-122"/>
              </a:rPr>
              <a:t>亿元，同比增长</a:t>
            </a:r>
            <a:r>
              <a:rPr lang="en-US" altLang="zh-CN" sz="1600" dirty="0">
                <a:solidFill>
                  <a:srgbClr val="3B3838"/>
                </a:solidFill>
                <a:latin typeface="微软雅黑" panose="020B0503020204020204" pitchFamily="34" charset="-122"/>
                <a:ea typeface="微软雅黑" panose="020B0503020204020204" pitchFamily="34" charset="-122"/>
              </a:rPr>
              <a:t>16.45%</a:t>
            </a:r>
            <a:r>
              <a:rPr lang="zh-CN" altLang="en-US" sz="1600" dirty="0">
                <a:solidFill>
                  <a:srgbClr val="3B3838"/>
                </a:solidFill>
                <a:latin typeface="微软雅黑" panose="020B0503020204020204" pitchFamily="34" charset="-122"/>
                <a:ea typeface="微软雅黑" panose="020B0503020204020204" pitchFamily="34" charset="-122"/>
              </a:rPr>
              <a:t>，</a:t>
            </a:r>
            <a:r>
              <a:rPr lang="en-US" altLang="zh-CN" sz="1600" dirty="0" smtClean="0">
                <a:solidFill>
                  <a:srgbClr val="3B3838"/>
                </a:solidFill>
                <a:latin typeface="微软雅黑" panose="020B0503020204020204" pitchFamily="34" charset="-122"/>
                <a:ea typeface="微软雅黑" panose="020B0503020204020204" pitchFamily="34" charset="-122"/>
              </a:rPr>
              <a:t>2013-2018</a:t>
            </a:r>
            <a:r>
              <a:rPr lang="zh-CN" altLang="en-US" sz="1600" dirty="0">
                <a:solidFill>
                  <a:srgbClr val="3B3838"/>
                </a:solidFill>
                <a:latin typeface="微软雅黑" panose="020B0503020204020204" pitchFamily="34" charset="-122"/>
                <a:ea typeface="微软雅黑" panose="020B0503020204020204" pitchFamily="34" charset="-122"/>
              </a:rPr>
              <a:t>年智慧仓储市场规模</a:t>
            </a:r>
            <a:r>
              <a:rPr lang="zh-CN" altLang="en-US" sz="1600" dirty="0" smtClean="0">
                <a:solidFill>
                  <a:srgbClr val="3B3838"/>
                </a:solidFill>
                <a:latin typeface="微软雅黑" panose="020B0503020204020204" pitchFamily="34" charset="-122"/>
                <a:ea typeface="微软雅黑" panose="020B0503020204020204" pitchFamily="34" charset="-122"/>
              </a:rPr>
              <a:t>年均增长率</a:t>
            </a:r>
            <a:r>
              <a:rPr lang="en-US" altLang="zh-CN" sz="1600" dirty="0">
                <a:solidFill>
                  <a:srgbClr val="3B3838"/>
                </a:solidFill>
                <a:latin typeface="微软雅黑" panose="020B0503020204020204" pitchFamily="34" charset="-122"/>
                <a:ea typeface="微软雅黑" panose="020B0503020204020204" pitchFamily="34" charset="-122"/>
              </a:rPr>
              <a:t>18.81%</a:t>
            </a:r>
            <a:r>
              <a:rPr lang="zh-CN" altLang="en-US" sz="1600" dirty="0" smtClean="0">
                <a:solidFill>
                  <a:srgbClr val="3B3838"/>
                </a:solidFill>
                <a:latin typeface="微软雅黑" panose="020B0503020204020204" pitchFamily="34" charset="-122"/>
                <a:ea typeface="微软雅黑" panose="020B0503020204020204" pitchFamily="34" charset="-122"/>
              </a:rPr>
              <a:t>。</a:t>
            </a:r>
            <a:r>
              <a:rPr lang="zh-CN" altLang="en-US" sz="1600" dirty="0">
                <a:solidFill>
                  <a:srgbClr val="3B3838"/>
                </a:solidFill>
                <a:latin typeface="微软雅黑" panose="020B0503020204020204" pitchFamily="34" charset="-122"/>
                <a:ea typeface="微软雅黑" panose="020B0503020204020204" pitchFamily="34" charset="-122"/>
              </a:rPr>
              <a:t>未来智慧仓储市场需求将进一步释放，预计到</a:t>
            </a:r>
            <a:r>
              <a:rPr lang="en-US" altLang="zh-CN" sz="1600" dirty="0">
                <a:solidFill>
                  <a:srgbClr val="3B3838"/>
                </a:solidFill>
                <a:latin typeface="微软雅黑" panose="020B0503020204020204" pitchFamily="34" charset="-122"/>
                <a:ea typeface="微软雅黑" panose="020B0503020204020204" pitchFamily="34" charset="-122"/>
              </a:rPr>
              <a:t>2023</a:t>
            </a:r>
            <a:r>
              <a:rPr lang="zh-CN" altLang="en-US" sz="1600" dirty="0">
                <a:solidFill>
                  <a:srgbClr val="3B3838"/>
                </a:solidFill>
                <a:latin typeface="微软雅黑" panose="020B0503020204020204" pitchFamily="34" charset="-122"/>
                <a:ea typeface="微软雅黑" panose="020B0503020204020204" pitchFamily="34" charset="-122"/>
              </a:rPr>
              <a:t>年，智能仓储市场规模将达</a:t>
            </a:r>
          </a:p>
        </p:txBody>
      </p:sp>
      <p:sp>
        <p:nvSpPr>
          <p:cNvPr id="117" name="文本框 116"/>
          <p:cNvSpPr txBox="1"/>
          <p:nvPr/>
        </p:nvSpPr>
        <p:spPr>
          <a:xfrm>
            <a:off x="9097938" y="4449895"/>
            <a:ext cx="3433293" cy="769441"/>
          </a:xfrm>
          <a:prstGeom prst="rect">
            <a:avLst/>
          </a:prstGeom>
          <a:noFill/>
        </p:spPr>
        <p:txBody>
          <a:bodyPr wrap="square" rtlCol="0">
            <a:spAutoFit/>
          </a:bodyPr>
          <a:lstStyle/>
          <a:p>
            <a:r>
              <a:rPr lang="en-US" altLang="zh-CN" sz="4400" dirty="0" smtClean="0">
                <a:solidFill>
                  <a:srgbClr val="D74B56"/>
                </a:solidFill>
                <a:latin typeface="微软雅黑" panose="020B0503020204020204" pitchFamily="34" charset="-122"/>
                <a:ea typeface="微软雅黑" panose="020B0503020204020204" pitchFamily="34" charset="-122"/>
              </a:rPr>
              <a:t>1975</a:t>
            </a:r>
            <a:r>
              <a:rPr lang="zh-CN" altLang="en-US" sz="4400" dirty="0" smtClean="0">
                <a:solidFill>
                  <a:srgbClr val="D74B56"/>
                </a:solidFill>
                <a:latin typeface="微软雅黑" panose="020B0503020204020204" pitchFamily="34" charset="-122"/>
                <a:ea typeface="微软雅黑" panose="020B0503020204020204" pitchFamily="34" charset="-122"/>
              </a:rPr>
              <a:t>亿</a:t>
            </a:r>
            <a:endParaRPr lang="zh-CN" altLang="en-US" sz="4400" dirty="0">
              <a:solidFill>
                <a:srgbClr val="D74B56"/>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500"/>
                                        <p:tgtEl>
                                          <p:spTgt spid="29"/>
                                        </p:tgtEl>
                                      </p:cBhvr>
                                    </p:animEffect>
                                  </p:childTnLst>
                                </p:cTn>
                              </p:par>
                              <p:par>
                                <p:cTn id="8" presetID="1" presetClass="entr" presetSubtype="0" fill="hold" grpId="0" nodeType="withEffect">
                                  <p:stCondLst>
                                    <p:cond delay="500"/>
                                  </p:stCondLst>
                                  <p:childTnLst>
                                    <p:set>
                                      <p:cBhvr>
                                        <p:cTn id="9" dur="1" fill="hold">
                                          <p:stCondLst>
                                            <p:cond delay="0"/>
                                          </p:stCondLst>
                                        </p:cTn>
                                        <p:tgtEl>
                                          <p:spTgt spid="81"/>
                                        </p:tgtEl>
                                        <p:attrNameLst>
                                          <p:attrName>style.visibility</p:attrName>
                                        </p:attrNameLst>
                                      </p:cBhvr>
                                      <p:to>
                                        <p:strVal val="visible"/>
                                      </p:to>
                                    </p:set>
                                  </p:childTnLst>
                                </p:cTn>
                              </p:par>
                            </p:childTnLst>
                          </p:cTn>
                        </p:par>
                        <p:par>
                          <p:cTn id="10" fill="hold">
                            <p:stCondLst>
                              <p:cond delay="500"/>
                            </p:stCondLst>
                            <p:childTnLst>
                              <p:par>
                                <p:cTn id="11" presetID="22" presetClass="entr" presetSubtype="4" fill="hold" grpId="0" nodeType="after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down)">
                                      <p:cBhvr>
                                        <p:cTn id="13" dur="500"/>
                                        <p:tgtEl>
                                          <p:spTgt spid="41"/>
                                        </p:tgtEl>
                                      </p:cBhvr>
                                    </p:animEffect>
                                  </p:childTnLst>
                                </p:cTn>
                              </p:par>
                              <p:par>
                                <p:cTn id="14" presetID="1" presetClass="entr" presetSubtype="0" fill="hold" grpId="0" nodeType="withEffect">
                                  <p:stCondLst>
                                    <p:cond delay="400"/>
                                  </p:stCondLst>
                                  <p:childTnLst>
                                    <p:set>
                                      <p:cBhvr>
                                        <p:cTn id="15" dur="1" fill="hold">
                                          <p:stCondLst>
                                            <p:cond delay="0"/>
                                          </p:stCondLst>
                                        </p:cTn>
                                        <p:tgtEl>
                                          <p:spTgt spid="78"/>
                                        </p:tgtEl>
                                        <p:attrNameLst>
                                          <p:attrName>style.visibility</p:attrName>
                                        </p:attrNameLst>
                                      </p:cBhvr>
                                      <p:to>
                                        <p:strVal val="visible"/>
                                      </p:to>
                                    </p:set>
                                  </p:childTnLst>
                                </p:cTn>
                              </p:par>
                            </p:childTnLst>
                          </p:cTn>
                        </p:par>
                        <p:par>
                          <p:cTn id="16" fill="hold">
                            <p:stCondLst>
                              <p:cond delay="1000"/>
                            </p:stCondLst>
                            <p:childTnLst>
                              <p:par>
                                <p:cTn id="17" presetID="22" presetClass="entr" presetSubtype="4" fill="hold" grpId="0" nodeType="afterEffect">
                                  <p:stCondLst>
                                    <p:cond delay="0"/>
                                  </p:stCondLst>
                                  <p:childTnLst>
                                    <p:set>
                                      <p:cBhvr>
                                        <p:cTn id="18" dur="1" fill="hold">
                                          <p:stCondLst>
                                            <p:cond delay="0"/>
                                          </p:stCondLst>
                                        </p:cTn>
                                        <p:tgtEl>
                                          <p:spTgt spid="52"/>
                                        </p:tgtEl>
                                        <p:attrNameLst>
                                          <p:attrName>style.visibility</p:attrName>
                                        </p:attrNameLst>
                                      </p:cBhvr>
                                      <p:to>
                                        <p:strVal val="visible"/>
                                      </p:to>
                                    </p:set>
                                    <p:animEffect transition="in" filter="wipe(down)">
                                      <p:cBhvr>
                                        <p:cTn id="19" dur="500"/>
                                        <p:tgtEl>
                                          <p:spTgt spid="52"/>
                                        </p:tgtEl>
                                      </p:cBhvr>
                                    </p:animEffect>
                                  </p:childTnLst>
                                </p:cTn>
                              </p:par>
                              <p:par>
                                <p:cTn id="20" presetID="1" presetClass="entr" presetSubtype="0" fill="hold" grpId="0" nodeType="withEffect">
                                  <p:stCondLst>
                                    <p:cond delay="400"/>
                                  </p:stCondLst>
                                  <p:childTnLst>
                                    <p:set>
                                      <p:cBhvr>
                                        <p:cTn id="21" dur="1" fill="hold">
                                          <p:stCondLst>
                                            <p:cond delay="0"/>
                                          </p:stCondLst>
                                        </p:cTn>
                                        <p:tgtEl>
                                          <p:spTgt spid="77"/>
                                        </p:tgtEl>
                                        <p:attrNameLst>
                                          <p:attrName>style.visibility</p:attrName>
                                        </p:attrNameLst>
                                      </p:cBhvr>
                                      <p:to>
                                        <p:strVal val="visible"/>
                                      </p:to>
                                    </p:se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14"/>
                                        </p:tgtEl>
                                        <p:attrNameLst>
                                          <p:attrName>style.visibility</p:attrName>
                                        </p:attrNameLst>
                                      </p:cBhvr>
                                      <p:to>
                                        <p:strVal val="visible"/>
                                      </p:to>
                                    </p:set>
                                    <p:animEffect transition="in" filter="fade">
                                      <p:cBhvr>
                                        <p:cTn id="25" dur="500"/>
                                        <p:tgtEl>
                                          <p:spTgt spid="11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5"/>
                                        </p:tgtEl>
                                        <p:attrNameLst>
                                          <p:attrName>style.visibility</p:attrName>
                                        </p:attrNameLst>
                                      </p:cBhvr>
                                      <p:to>
                                        <p:strVal val="visible"/>
                                      </p:to>
                                    </p:set>
                                    <p:animEffect transition="in" filter="fade">
                                      <p:cBhvr>
                                        <p:cTn id="28" dur="500"/>
                                        <p:tgtEl>
                                          <p:spTgt spid="115"/>
                                        </p:tgtEl>
                                      </p:cBhvr>
                                    </p:animEffect>
                                  </p:childTnLst>
                                </p:cTn>
                              </p:par>
                              <p:par>
                                <p:cTn id="29" presetID="42" presetClass="entr" presetSubtype="0" fill="hold" grpId="0" nodeType="withEffect">
                                  <p:stCondLst>
                                    <p:cond delay="0"/>
                                  </p:stCondLst>
                                  <p:childTnLst>
                                    <p:set>
                                      <p:cBhvr>
                                        <p:cTn id="30" dur="1" fill="hold">
                                          <p:stCondLst>
                                            <p:cond delay="0"/>
                                          </p:stCondLst>
                                        </p:cTn>
                                        <p:tgtEl>
                                          <p:spTgt spid="117"/>
                                        </p:tgtEl>
                                        <p:attrNameLst>
                                          <p:attrName>style.visibility</p:attrName>
                                        </p:attrNameLst>
                                      </p:cBhvr>
                                      <p:to>
                                        <p:strVal val="visible"/>
                                      </p:to>
                                    </p:set>
                                    <p:animEffect transition="in" filter="fade">
                                      <p:cBhvr>
                                        <p:cTn id="31" dur="1000"/>
                                        <p:tgtEl>
                                          <p:spTgt spid="117"/>
                                        </p:tgtEl>
                                      </p:cBhvr>
                                    </p:animEffect>
                                    <p:anim calcmode="lin" valueType="num">
                                      <p:cBhvr>
                                        <p:cTn id="32" dur="1000" fill="hold"/>
                                        <p:tgtEl>
                                          <p:spTgt spid="117"/>
                                        </p:tgtEl>
                                        <p:attrNameLst>
                                          <p:attrName>ppt_x</p:attrName>
                                        </p:attrNameLst>
                                      </p:cBhvr>
                                      <p:tavLst>
                                        <p:tav tm="0">
                                          <p:val>
                                            <p:strVal val="#ppt_x"/>
                                          </p:val>
                                        </p:tav>
                                        <p:tav tm="100000">
                                          <p:val>
                                            <p:strVal val="#ppt_x"/>
                                          </p:val>
                                        </p:tav>
                                      </p:tavLst>
                                    </p:anim>
                                    <p:anim calcmode="lin" valueType="num">
                                      <p:cBhvr>
                                        <p:cTn id="33" dur="1000" fill="hold"/>
                                        <p:tgtEl>
                                          <p:spTgt spid="1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41" grpId="0" animBg="1"/>
      <p:bldP spid="52" grpId="0" animBg="1"/>
      <p:bldP spid="77" grpId="0" animBg="1"/>
      <p:bldP spid="78" grpId="0" animBg="1"/>
      <p:bldP spid="81" grpId="0" animBg="1"/>
      <p:bldP spid="114" grpId="0"/>
      <p:bldP spid="115" grpId="0"/>
      <p:bldP spid="1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2"/>
          <a:srcRect b="1907"/>
          <a:stretch>
            <a:fillRect/>
          </a:stretch>
        </p:blipFill>
        <p:spPr>
          <a:xfrm>
            <a:off x="-1285" y="0"/>
            <a:ext cx="12193285" cy="6865257"/>
          </a:xfrm>
          <a:prstGeom prst="rect">
            <a:avLst/>
          </a:prstGeom>
        </p:spPr>
      </p:pic>
      <p:sp>
        <p:nvSpPr>
          <p:cNvPr id="12" name="矩形 11"/>
          <p:cNvSpPr/>
          <p:nvPr/>
        </p:nvSpPr>
        <p:spPr>
          <a:xfrm>
            <a:off x="-1285" y="0"/>
            <a:ext cx="12192000" cy="6858000"/>
          </a:xfrm>
          <a:prstGeom prst="rect">
            <a:avLst/>
          </a:prstGeom>
          <a:solidFill>
            <a:schemeClr val="dk1">
              <a:alpha val="3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a:blip r:embed="rId3"/>
          <a:stretch>
            <a:fillRect/>
          </a:stretch>
        </p:blipFill>
        <p:spPr>
          <a:xfrm>
            <a:off x="5516790" y="1422967"/>
            <a:ext cx="4772145" cy="3433198"/>
          </a:xfrm>
          <a:prstGeom prst="rect">
            <a:avLst/>
          </a:prstGeom>
        </p:spPr>
      </p:pic>
      <p:sp>
        <p:nvSpPr>
          <p:cNvPr id="8" name="标题 4"/>
          <p:cNvSpPr txBox="1"/>
          <p:nvPr/>
        </p:nvSpPr>
        <p:spPr>
          <a:xfrm>
            <a:off x="1100364" y="514225"/>
            <a:ext cx="42484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smtClean="0">
                <a:solidFill>
                  <a:schemeClr val="bg1"/>
                </a:solidFill>
                <a:latin typeface="Impact MT Std" pitchFamily="34" charset="0"/>
                <a:ea typeface="微软雅黑" panose="020B0503020204020204" pitchFamily="34" charset="-122"/>
              </a:rPr>
              <a:t>竞争对手分析</a:t>
            </a:r>
            <a:endParaRPr lang="en-US" altLang="zh-CN" sz="2400" b="1" dirty="0" smtClean="0">
              <a:solidFill>
                <a:schemeClr val="bg1"/>
              </a:solidFill>
              <a:latin typeface="Impact MT Std" pitchFamily="34" charset="0"/>
              <a:ea typeface="微软雅黑" panose="020B0503020204020204" pitchFamily="34" charset="-122"/>
            </a:endParaRPr>
          </a:p>
          <a:p>
            <a:pPr algn="l"/>
            <a:r>
              <a:rPr lang="en-US" altLang="zh-CN" sz="1400" b="1" dirty="0">
                <a:solidFill>
                  <a:schemeClr val="bg1"/>
                </a:solidFill>
                <a:latin typeface="Impact MT Std" pitchFamily="34" charset="0"/>
                <a:ea typeface="微软雅黑" panose="020B0503020204020204" pitchFamily="34" charset="-122"/>
              </a:rPr>
              <a:t>COMPETITOR ANALYSIS </a:t>
            </a:r>
            <a:endParaRPr lang="zh-CN" altLang="en-US" sz="1400" b="1" dirty="0" smtClean="0">
              <a:solidFill>
                <a:schemeClr val="bg1"/>
              </a:solidFill>
              <a:latin typeface="Impact MT Std" pitchFamily="34" charset="0"/>
              <a:ea typeface="微软雅黑" panose="020B0503020204020204" pitchFamily="34" charset="-122"/>
            </a:endParaRPr>
          </a:p>
          <a:p>
            <a:pPr algn="l"/>
            <a:endParaRPr lang="zh-CN" altLang="en-US" sz="2400" b="1" dirty="0" smtClean="0">
              <a:solidFill>
                <a:schemeClr val="bg1"/>
              </a:solidFill>
              <a:latin typeface="Impact MT Std" pitchFamily="34" charset="0"/>
              <a:ea typeface="微软雅黑" panose="020B0503020204020204" pitchFamily="34" charset="-122"/>
            </a:endParaRPr>
          </a:p>
        </p:txBody>
      </p:sp>
      <p:sp>
        <p:nvSpPr>
          <p:cNvPr id="9" name="KSO_Shape"/>
          <p:cNvSpPr/>
          <p:nvPr/>
        </p:nvSpPr>
        <p:spPr bwMode="auto">
          <a:xfrm>
            <a:off x="462584" y="327266"/>
            <a:ext cx="637780" cy="54317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sp>
        <p:nvSpPr>
          <p:cNvPr id="17" name="Rectangle 42"/>
          <p:cNvSpPr/>
          <p:nvPr/>
        </p:nvSpPr>
        <p:spPr bwMode="auto">
          <a:xfrm>
            <a:off x="1167403" y="2724429"/>
            <a:ext cx="4492339" cy="415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fontAlgn="base">
              <a:lnSpc>
                <a:spcPct val="70000"/>
              </a:lnSpc>
              <a:spcBef>
                <a:spcPct val="0"/>
              </a:spcBef>
              <a:spcAft>
                <a:spcPct val="0"/>
              </a:spcAft>
            </a:pPr>
            <a:r>
              <a:rPr lang="zh-CN" altLang="en-US" sz="2400" b="1" dirty="0" smtClean="0">
                <a:solidFill>
                  <a:schemeClr val="bg1">
                    <a:lumMod val="95000"/>
                  </a:schemeClr>
                </a:solidFill>
                <a:latin typeface="微软雅黑" panose="020B0503020204020204" pitchFamily="34" charset="-122"/>
                <a:ea typeface="微软雅黑" panose="020B0503020204020204" pitchFamily="34" charset="-122"/>
                <a:cs typeface="Bebas Neue" charset="0"/>
                <a:sym typeface="Bebas Neue" charset="0"/>
              </a:rPr>
              <a:t>竞争对手</a:t>
            </a:r>
            <a:endParaRPr lang="en-US" sz="2400" b="1" dirty="0">
              <a:solidFill>
                <a:schemeClr val="bg1">
                  <a:lumMod val="95000"/>
                </a:schemeClr>
              </a:solidFill>
              <a:latin typeface="微软雅黑" panose="020B0503020204020204" pitchFamily="34" charset="-122"/>
              <a:ea typeface="微软雅黑" panose="020B0503020204020204" pitchFamily="34" charset="-122"/>
              <a:cs typeface="Bebas Neue" charset="0"/>
              <a:sym typeface="Bebas Neue" charset="0"/>
            </a:endParaRPr>
          </a:p>
        </p:txBody>
      </p:sp>
      <p:sp>
        <p:nvSpPr>
          <p:cNvPr id="18" name="Rectangle 43"/>
          <p:cNvSpPr/>
          <p:nvPr/>
        </p:nvSpPr>
        <p:spPr bwMode="auto">
          <a:xfrm>
            <a:off x="1167403" y="3082957"/>
            <a:ext cx="3901780" cy="12253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dirty="0">
                <a:solidFill>
                  <a:schemeClr val="bg1">
                    <a:lumMod val="95000"/>
                  </a:schemeClr>
                </a:solidFill>
                <a:latin typeface="微软雅黑" panose="020B0503020204020204" pitchFamily="34" charset="-122"/>
                <a:ea typeface="微软雅黑" panose="020B0503020204020204" pitchFamily="34" charset="-122"/>
                <a:cs typeface="Lato Light" charset="0"/>
                <a:sym typeface="Lato Light" charset="0"/>
              </a:rPr>
              <a:t>鲸仓</a:t>
            </a:r>
            <a:r>
              <a:rPr lang="zh-CN" altLang="en-US" dirty="0" smtClean="0">
                <a:solidFill>
                  <a:schemeClr val="bg1">
                    <a:lumMod val="95000"/>
                  </a:schemeClr>
                </a:solidFill>
                <a:latin typeface="微软雅黑" panose="020B0503020204020204" pitchFamily="34" charset="-122"/>
                <a:ea typeface="微软雅黑" panose="020B0503020204020204" pitchFamily="34" charset="-122"/>
                <a:cs typeface="Lato Light" charset="0"/>
                <a:sym typeface="Lato Light" charset="0"/>
              </a:rPr>
              <a:t>科技、巨沃</a:t>
            </a:r>
            <a:r>
              <a:rPr lang="zh-CN" altLang="en-US" dirty="0">
                <a:solidFill>
                  <a:schemeClr val="bg1">
                    <a:lumMod val="95000"/>
                  </a:schemeClr>
                </a:solidFill>
                <a:latin typeface="微软雅黑" panose="020B0503020204020204" pitchFamily="34" charset="-122"/>
                <a:ea typeface="微软雅黑" panose="020B0503020204020204" pitchFamily="34" charset="-122"/>
                <a:cs typeface="Lato Light" charset="0"/>
                <a:sym typeface="Lato Light" charset="0"/>
              </a:rPr>
              <a:t>科技</a:t>
            </a:r>
            <a:r>
              <a:rPr lang="zh-CN" altLang="en-US" dirty="0" smtClean="0">
                <a:solidFill>
                  <a:schemeClr val="bg1">
                    <a:lumMod val="95000"/>
                  </a:schemeClr>
                </a:solidFill>
                <a:latin typeface="微软雅黑" panose="020B0503020204020204" pitchFamily="34" charset="-122"/>
                <a:ea typeface="微软雅黑" panose="020B0503020204020204" pitchFamily="34" charset="-122"/>
                <a:cs typeface="Lato Light" charset="0"/>
                <a:sym typeface="Lato Light" charset="0"/>
              </a:rPr>
              <a:t>、富勒</a:t>
            </a:r>
            <a:r>
              <a:rPr lang="en-US" altLang="zh-CN" dirty="0" smtClean="0">
                <a:solidFill>
                  <a:schemeClr val="bg1">
                    <a:lumMod val="95000"/>
                  </a:schemeClr>
                </a:solidFill>
                <a:latin typeface="微软雅黑" panose="020B0503020204020204" pitchFamily="34" charset="-122"/>
                <a:ea typeface="微软雅黑" panose="020B0503020204020204" pitchFamily="34" charset="-122"/>
                <a:cs typeface="Lato Light" charset="0"/>
                <a:sym typeface="Lato Light" charset="0"/>
              </a:rPr>
              <a:t>FLUX</a:t>
            </a:r>
            <a:r>
              <a:rPr lang="zh-CN" altLang="en-US" dirty="0" smtClean="0">
                <a:solidFill>
                  <a:schemeClr val="bg1">
                    <a:lumMod val="95000"/>
                  </a:schemeClr>
                </a:solidFill>
                <a:latin typeface="微软雅黑" panose="020B0503020204020204" pitchFamily="34" charset="-122"/>
                <a:ea typeface="微软雅黑" panose="020B0503020204020204" pitchFamily="34" charset="-122"/>
                <a:cs typeface="Lato Light" charset="0"/>
                <a:sym typeface="Lato Light" charset="0"/>
              </a:rPr>
              <a:t>等一线物流仓储系统供应商</a:t>
            </a:r>
            <a:endParaRPr lang="en-US" altLang="zh-CN" dirty="0" smtClean="0">
              <a:solidFill>
                <a:schemeClr val="bg1">
                  <a:lumMod val="95000"/>
                </a:schemeClr>
              </a:solidFill>
              <a:latin typeface="微软雅黑" panose="020B0503020204020204" pitchFamily="34" charset="-122"/>
              <a:ea typeface="微软雅黑" panose="020B0503020204020204" pitchFamily="34" charset="-122"/>
              <a:cs typeface="Lato Light" charset="0"/>
              <a:sym typeface="Lato Light"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anim calcmode="lin" valueType="num">
                                      <p:cBhvr>
                                        <p:cTn id="8" dur="500" fill="hold"/>
                                        <p:tgtEl>
                                          <p:spTgt spid="18"/>
                                        </p:tgtEl>
                                        <p:attrNameLst>
                                          <p:attrName>ppt_x</p:attrName>
                                        </p:attrNameLst>
                                      </p:cBhvr>
                                      <p:tavLst>
                                        <p:tav tm="0">
                                          <p:val>
                                            <p:strVal val="#ppt_x"/>
                                          </p:val>
                                        </p:tav>
                                        <p:tav tm="100000">
                                          <p:val>
                                            <p:strVal val="#ppt_x"/>
                                          </p:val>
                                        </p:tav>
                                      </p:tavLst>
                                    </p:anim>
                                    <p:anim calcmode="lin" valueType="num">
                                      <p:cBhvr>
                                        <p:cTn id="9" dur="500" fill="hold"/>
                                        <p:tgtEl>
                                          <p:spTgt spid="1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anim calcmode="lin" valueType="num">
                                      <p:cBhvr>
                                        <p:cTn id="13" dur="500" fill="hold"/>
                                        <p:tgtEl>
                                          <p:spTgt spid="17"/>
                                        </p:tgtEl>
                                        <p:attrNameLst>
                                          <p:attrName>ppt_x</p:attrName>
                                        </p:attrNameLst>
                                      </p:cBhvr>
                                      <p:tavLst>
                                        <p:tav tm="0">
                                          <p:val>
                                            <p:strVal val="#ppt_x"/>
                                          </p:val>
                                        </p:tav>
                                        <p:tav tm="100000">
                                          <p:val>
                                            <p:strVal val="#ppt_x"/>
                                          </p:val>
                                        </p:tav>
                                      </p:tavLst>
                                    </p:anim>
                                    <p:anim calcmode="lin" valueType="num">
                                      <p:cBhvr>
                                        <p:cTn id="14" dur="500" fill="hold"/>
                                        <p:tgtEl>
                                          <p:spTgt spid="17"/>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7" grpId="0"/>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4"/>
          <p:cNvSpPr txBox="1"/>
          <p:nvPr/>
        </p:nvSpPr>
        <p:spPr>
          <a:xfrm>
            <a:off x="1100363" y="517002"/>
            <a:ext cx="5351951"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smtClean="0">
                <a:solidFill>
                  <a:srgbClr val="3F3F3F"/>
                </a:solidFill>
                <a:latin typeface="Impact MT Std" pitchFamily="34" charset="0"/>
                <a:ea typeface="微软雅黑" panose="020B0503020204020204" pitchFamily="34" charset="-122"/>
              </a:rPr>
              <a:t>优劣分析</a:t>
            </a:r>
            <a:endParaRPr lang="en-US" altLang="zh-CN" sz="2400" b="1" dirty="0" smtClean="0">
              <a:solidFill>
                <a:srgbClr val="3F3F3F"/>
              </a:solidFill>
              <a:latin typeface="Impact MT Std" pitchFamily="34" charset="0"/>
              <a:ea typeface="微软雅黑" panose="020B0503020204020204" pitchFamily="34" charset="-122"/>
            </a:endParaRPr>
          </a:p>
          <a:p>
            <a:pPr algn="l"/>
            <a:r>
              <a:rPr lang="en-US" altLang="zh-CN" sz="1400" b="1" dirty="0">
                <a:solidFill>
                  <a:srgbClr val="3F3F3F"/>
                </a:solidFill>
                <a:latin typeface="Impact MT Std" pitchFamily="34" charset="0"/>
                <a:ea typeface="微软雅黑" panose="020B0503020204020204" pitchFamily="34" charset="-122"/>
              </a:rPr>
              <a:t>ADVANTAGES AND </a:t>
            </a:r>
            <a:r>
              <a:rPr lang="en-US" altLang="zh-CN" sz="1400" b="1" dirty="0" smtClean="0">
                <a:solidFill>
                  <a:srgbClr val="3F3F3F"/>
                </a:solidFill>
                <a:latin typeface="Impact MT Std" pitchFamily="34" charset="0"/>
                <a:ea typeface="微软雅黑" panose="020B0503020204020204" pitchFamily="34" charset="-122"/>
              </a:rPr>
              <a:t>DISADVANTAGES </a:t>
            </a:r>
            <a:r>
              <a:rPr lang="en-US" altLang="zh-CN" sz="1400" b="1" dirty="0">
                <a:solidFill>
                  <a:srgbClr val="3F3F3F"/>
                </a:solidFill>
                <a:latin typeface="Impact MT Std" pitchFamily="34" charset="0"/>
                <a:ea typeface="微软雅黑" panose="020B0503020204020204" pitchFamily="34" charset="-122"/>
              </a:rPr>
              <a:t>ANALYSIS</a:t>
            </a:r>
            <a:endParaRPr lang="zh-CN" altLang="en-US" sz="1400" b="1" dirty="0" smtClean="0">
              <a:solidFill>
                <a:srgbClr val="3F3F3F"/>
              </a:solidFill>
              <a:latin typeface="Impact MT Std" pitchFamily="34" charset="0"/>
              <a:ea typeface="微软雅黑" panose="020B0503020204020204" pitchFamily="34" charset="-122"/>
            </a:endParaRPr>
          </a:p>
          <a:p>
            <a:pPr algn="l"/>
            <a:endParaRPr lang="zh-CN" altLang="en-US" sz="2400" b="1" dirty="0" smtClean="0">
              <a:solidFill>
                <a:srgbClr val="3F3F3F"/>
              </a:solidFill>
              <a:latin typeface="Impact MT Std" pitchFamily="34" charset="0"/>
              <a:ea typeface="微软雅黑" panose="020B0503020204020204" pitchFamily="34" charset="-122"/>
            </a:endParaRPr>
          </a:p>
        </p:txBody>
      </p:sp>
      <p:sp>
        <p:nvSpPr>
          <p:cNvPr id="5" name="KSO_Shape"/>
          <p:cNvSpPr/>
          <p:nvPr/>
        </p:nvSpPr>
        <p:spPr bwMode="auto">
          <a:xfrm>
            <a:off x="462584" y="327266"/>
            <a:ext cx="637780" cy="54317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1C666E"/>
              </a:solidFill>
              <a:ea typeface="宋体" panose="02010600030101010101" pitchFamily="2" charset="-122"/>
            </a:endParaRPr>
          </a:p>
        </p:txBody>
      </p:sp>
      <p:cxnSp>
        <p:nvCxnSpPr>
          <p:cNvPr id="29" name="直接连接符 28"/>
          <p:cNvCxnSpPr/>
          <p:nvPr/>
        </p:nvCxnSpPr>
        <p:spPr>
          <a:xfrm>
            <a:off x="5822042" y="1723571"/>
            <a:ext cx="0" cy="4209144"/>
          </a:xfrm>
          <a:prstGeom prst="line">
            <a:avLst/>
          </a:prstGeom>
          <a:ln>
            <a:solidFill>
              <a:srgbClr val="767171"/>
            </a:solidFill>
            <a:prstDash val="dash"/>
          </a:ln>
        </p:spPr>
        <p:style>
          <a:lnRef idx="1">
            <a:schemeClr val="accent1"/>
          </a:lnRef>
          <a:fillRef idx="0">
            <a:schemeClr val="accent1"/>
          </a:fillRef>
          <a:effectRef idx="0">
            <a:schemeClr val="accent1"/>
          </a:effectRef>
          <a:fontRef idx="minor">
            <a:schemeClr val="tx1"/>
          </a:fontRef>
        </p:style>
      </p:cxnSp>
      <p:sp>
        <p:nvSpPr>
          <p:cNvPr id="42" name="流程图: 可选过程 41"/>
          <p:cNvSpPr/>
          <p:nvPr/>
        </p:nvSpPr>
        <p:spPr>
          <a:xfrm>
            <a:off x="1612899" y="1268391"/>
            <a:ext cx="965200" cy="266700"/>
          </a:xfrm>
          <a:prstGeom prst="flowChartAlternateProcess">
            <a:avLst/>
          </a:prstGeom>
          <a:solidFill>
            <a:srgbClr val="00A9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smtClean="0">
                <a:latin typeface="微软雅黑" panose="020B0503020204020204" pitchFamily="34" charset="-122"/>
                <a:ea typeface="微软雅黑" panose="020B0503020204020204" pitchFamily="34" charset="-122"/>
              </a:rPr>
              <a:t>优势</a:t>
            </a:r>
            <a:endParaRPr lang="zh-CN" altLang="en-US" sz="1600" b="1" dirty="0">
              <a:latin typeface="微软雅黑" panose="020B0503020204020204" pitchFamily="34" charset="-122"/>
              <a:ea typeface="微软雅黑" panose="020B0503020204020204" pitchFamily="34" charset="-122"/>
            </a:endParaRPr>
          </a:p>
        </p:txBody>
      </p:sp>
      <p:sp>
        <p:nvSpPr>
          <p:cNvPr id="44" name="流程图: 可选过程 43"/>
          <p:cNvSpPr/>
          <p:nvPr/>
        </p:nvSpPr>
        <p:spPr>
          <a:xfrm>
            <a:off x="6826264" y="1268391"/>
            <a:ext cx="877455" cy="266700"/>
          </a:xfrm>
          <a:prstGeom prst="flowChartAlternateProcess">
            <a:avLst/>
          </a:prstGeom>
          <a:solidFill>
            <a:srgbClr val="3FAC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smtClean="0">
                <a:latin typeface="微软雅黑" panose="020B0503020204020204" pitchFamily="34" charset="-122"/>
                <a:ea typeface="微软雅黑" panose="020B0503020204020204" pitchFamily="34" charset="-122"/>
              </a:rPr>
              <a:t>劣势</a:t>
            </a:r>
            <a:endParaRPr lang="zh-CN" altLang="en-US" sz="1600" b="1" dirty="0">
              <a:latin typeface="微软雅黑" panose="020B0503020204020204" pitchFamily="34" charset="-122"/>
              <a:ea typeface="微软雅黑" panose="020B0503020204020204" pitchFamily="34" charset="-122"/>
            </a:endParaRPr>
          </a:p>
        </p:txBody>
      </p:sp>
      <p:sp>
        <p:nvSpPr>
          <p:cNvPr id="46" name="矩形 45"/>
          <p:cNvSpPr/>
          <p:nvPr/>
        </p:nvSpPr>
        <p:spPr>
          <a:xfrm>
            <a:off x="1074293" y="1893297"/>
            <a:ext cx="3704860" cy="2126864"/>
          </a:xfrm>
          <a:prstGeom prst="rect">
            <a:avLst/>
          </a:prstGeom>
        </p:spPr>
        <p:txBody>
          <a:bodyPr wrap="none">
            <a:spAutoFit/>
          </a:bodyPr>
          <a:lstStyle/>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起步早，品牌知名度高</a:t>
            </a: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系统覆盖领域广，应用场景多</a:t>
            </a: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技术实力高，完善的研发团队</a:t>
            </a: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销售渠道广，多样化的推广方式</a:t>
            </a:r>
            <a:endParaRPr lang="zh-CN" altLang="en-US" dirty="0" smtClean="0"/>
          </a:p>
          <a:p>
            <a:pPr marL="285750" indent="-285750">
              <a:lnSpc>
                <a:spcPct val="150000"/>
              </a:lnSpc>
              <a:buFont typeface="Arial" panose="020B0604020202020204" pitchFamily="34" charset="0"/>
              <a:buChar char="•"/>
            </a:pPr>
            <a:endParaRPr lang="zh-CN" altLang="en-US" dirty="0"/>
          </a:p>
        </p:txBody>
      </p:sp>
      <p:sp>
        <p:nvSpPr>
          <p:cNvPr id="48" name="矩形 47"/>
          <p:cNvSpPr/>
          <p:nvPr/>
        </p:nvSpPr>
        <p:spPr>
          <a:xfrm>
            <a:off x="6429820" y="2023168"/>
            <a:ext cx="5726430" cy="2584450"/>
          </a:xfrm>
          <a:prstGeom prst="rect">
            <a:avLst/>
          </a:prstGeom>
        </p:spPr>
        <p:txBody>
          <a:bodyPr wrap="none">
            <a:spAutoFit/>
          </a:bodyPr>
          <a:lstStyle/>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系统实施周期长，一次性投入资金</a:t>
            </a: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过多，仓库改造难</a:t>
            </a:r>
            <a:endParaRPr lang="zh-CN" altLang="en-US" dirty="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a:solidFill>
                  <a:srgbClr val="3B3838"/>
                </a:solidFill>
                <a:latin typeface="微软雅黑" panose="020B0503020204020204" pitchFamily="34" charset="-122"/>
                <a:ea typeface="微软雅黑" panose="020B0503020204020204" pitchFamily="34" charset="-122"/>
                <a:sym typeface="Gill Sans" charset="0"/>
              </a:rPr>
              <a:t>系统适用性强，带来的配置复杂，</a:t>
            </a: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操作复杂</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缺乏逆向业务的系统支撑</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仓储一线人员水平较低，上手难度大</a:t>
            </a:r>
          </a:p>
          <a:p>
            <a:pPr marL="285750" indent="-285750">
              <a:lnSpc>
                <a:spcPct val="150000"/>
              </a:lnSpc>
              <a:buFont typeface="Arial" panose="020B0604020202020204" pitchFamily="34" charset="0"/>
              <a:buChar char="•"/>
            </a:pPr>
            <a:r>
              <a:rPr lang="zh-CN" altLang="en-US" dirty="0" smtClean="0">
                <a:solidFill>
                  <a:srgbClr val="3B3838"/>
                </a:solidFill>
                <a:latin typeface="微软雅黑" panose="020B0503020204020204" pitchFamily="34" charset="-122"/>
                <a:ea typeface="微软雅黑" panose="020B0503020204020204" pitchFamily="34" charset="-122"/>
                <a:sym typeface="Gill Sans" charset="0"/>
              </a:rPr>
              <a:t>本地化推广难度大。</a:t>
            </a:r>
            <a:endParaRPr lang="en-US" altLang="zh-CN" dirty="0" smtClean="0">
              <a:solidFill>
                <a:srgbClr val="3B3838"/>
              </a:solidFill>
              <a:latin typeface="微软雅黑" panose="020B0503020204020204" pitchFamily="34" charset="-122"/>
              <a:ea typeface="微软雅黑" panose="020B0503020204020204" pitchFamily="34" charset="-122"/>
              <a:sym typeface="Gill Sans" charset="0"/>
            </a:endParaRPr>
          </a:p>
          <a:p>
            <a:pPr marL="285750" indent="-285750">
              <a:lnSpc>
                <a:spcPct val="150000"/>
              </a:lnSpc>
              <a:buFont typeface="Arial" panose="020B0604020202020204" pitchFamily="34" charset="0"/>
              <a:buChar char="•"/>
            </a:pP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500"/>
                                        <p:tgtEl>
                                          <p:spTgt spid="4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childTnLst>
                          </p:cTn>
                        </p:par>
                        <p:par>
                          <p:cTn id="16" fill="hold">
                            <p:stCondLst>
                              <p:cond delay="500"/>
                            </p:stCondLst>
                            <p:childTnLst>
                              <p:par>
                                <p:cTn id="17" presetID="22" presetClass="entr" presetSubtype="8" fill="hold" grpId="0" nodeType="after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wipe(left)">
                                      <p:cBhvr>
                                        <p:cTn id="19" dur="500"/>
                                        <p:tgtEl>
                                          <p:spTgt spid="46"/>
                                        </p:tgtEl>
                                      </p:cBhvr>
                                    </p:animEffect>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wipe(left)">
                                      <p:cBhvr>
                                        <p:cTn id="23"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4" grpId="0" animBg="1"/>
      <p:bldP spid="46" grpId="0"/>
      <p:bldP spid="4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4"/>
          <p:cNvSpPr txBox="1"/>
          <p:nvPr/>
        </p:nvSpPr>
        <p:spPr>
          <a:xfrm>
            <a:off x="1106601" y="523810"/>
            <a:ext cx="42484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rgbClr val="3B3838"/>
                </a:solidFill>
                <a:latin typeface="Impact MT Std" pitchFamily="34" charset="0"/>
                <a:ea typeface="微软雅黑" panose="020B0503020204020204" pitchFamily="34" charset="-122"/>
              </a:rPr>
              <a:t>产品功能</a:t>
            </a:r>
            <a:endParaRPr lang="en-US" altLang="zh-CN" sz="2400" b="1" dirty="0">
              <a:solidFill>
                <a:srgbClr val="3B3838"/>
              </a:solidFill>
              <a:latin typeface="Impact MT Std" pitchFamily="34" charset="0"/>
              <a:ea typeface="微软雅黑" panose="020B0503020204020204" pitchFamily="34" charset="-122"/>
            </a:endParaRPr>
          </a:p>
          <a:p>
            <a:pPr algn="l"/>
            <a:r>
              <a:rPr lang="en-US" altLang="zh-CN" sz="1400" b="1" dirty="0" smtClean="0">
                <a:solidFill>
                  <a:srgbClr val="3B3838"/>
                </a:solidFill>
                <a:latin typeface="Impact MT Std" pitchFamily="34" charset="0"/>
                <a:ea typeface="微软雅黑" panose="020B0503020204020204" pitchFamily="34" charset="-122"/>
              </a:rPr>
              <a:t>PRODUCT </a:t>
            </a:r>
            <a:r>
              <a:rPr lang="en-US" altLang="zh-CN" sz="1400" b="1" dirty="0">
                <a:solidFill>
                  <a:srgbClr val="3B3838"/>
                </a:solidFill>
                <a:latin typeface="Impact MT Std" pitchFamily="34" charset="0"/>
                <a:ea typeface="微软雅黑" panose="020B0503020204020204" pitchFamily="34" charset="-122"/>
              </a:rPr>
              <a:t>FEATURES</a:t>
            </a:r>
            <a:endParaRPr lang="zh-CN" altLang="en-US" sz="1400" b="1" dirty="0">
              <a:solidFill>
                <a:srgbClr val="3B3838"/>
              </a:solidFill>
              <a:latin typeface="Impact MT Std" pitchFamily="34" charset="0"/>
              <a:ea typeface="微软雅黑" panose="020B0503020204020204" pitchFamily="34" charset="-122"/>
            </a:endParaRPr>
          </a:p>
          <a:p>
            <a:pPr algn="l"/>
            <a:endParaRPr lang="zh-CN" altLang="en-US" sz="2400" b="1" dirty="0" smtClean="0">
              <a:solidFill>
                <a:srgbClr val="3F3F3F"/>
              </a:solidFill>
              <a:latin typeface="Impact MT Std" pitchFamily="34" charset="0"/>
              <a:ea typeface="微软雅黑" panose="020B0503020204020204" pitchFamily="34" charset="-122"/>
            </a:endParaRPr>
          </a:p>
        </p:txBody>
      </p:sp>
      <p:sp>
        <p:nvSpPr>
          <p:cNvPr id="5" name="KSO_Shape"/>
          <p:cNvSpPr/>
          <p:nvPr/>
        </p:nvSpPr>
        <p:spPr bwMode="auto">
          <a:xfrm>
            <a:off x="418246" y="198761"/>
            <a:ext cx="726455" cy="719192"/>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chemeClr val="bg1">
                  <a:lumMod val="95000"/>
                </a:schemeClr>
              </a:solidFill>
              <a:ea typeface="宋体" panose="02010600030101010101" pitchFamily="2" charset="-122"/>
            </a:endParaRPr>
          </a:p>
        </p:txBody>
      </p:sp>
      <p:pic>
        <p:nvPicPr>
          <p:cNvPr id="6" name="图片 5"/>
          <p:cNvPicPr>
            <a:picLocks noChangeAspect="1"/>
          </p:cNvPicPr>
          <p:nvPr/>
        </p:nvPicPr>
        <p:blipFill rotWithShape="1">
          <a:blip r:embed="rId2"/>
          <a:srcRect l="4629" t="12639" r="4416" b="16243"/>
          <a:stretch>
            <a:fillRect/>
          </a:stretch>
        </p:blipFill>
        <p:spPr>
          <a:xfrm>
            <a:off x="3636497" y="2198458"/>
            <a:ext cx="4846361" cy="2952750"/>
          </a:xfrm>
          <a:prstGeom prst="rect">
            <a:avLst/>
          </a:prstGeom>
        </p:spPr>
      </p:pic>
      <p:sp>
        <p:nvSpPr>
          <p:cNvPr id="7" name="KSO_Shape"/>
          <p:cNvSpPr/>
          <p:nvPr/>
        </p:nvSpPr>
        <p:spPr>
          <a:xfrm>
            <a:off x="8224307" y="3064637"/>
            <a:ext cx="517101" cy="876443"/>
          </a:xfrm>
          <a:prstGeom prst="chevron">
            <a:avLst>
              <a:gd name="adj" fmla="val 88007"/>
            </a:avLst>
          </a:prstGeom>
          <a:solidFill>
            <a:srgbClr val="002552"/>
          </a:solidFill>
          <a:ln>
            <a:solidFill>
              <a:srgbClr val="3B3838"/>
            </a:solid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8" name="KSO_Shape"/>
          <p:cNvSpPr/>
          <p:nvPr/>
        </p:nvSpPr>
        <p:spPr>
          <a:xfrm rot="10800000">
            <a:off x="3316601" y="3103261"/>
            <a:ext cx="517101" cy="876443"/>
          </a:xfrm>
          <a:prstGeom prst="chevron">
            <a:avLst>
              <a:gd name="adj" fmla="val 88007"/>
            </a:avLst>
          </a:prstGeom>
          <a:solidFill>
            <a:srgbClr val="002552"/>
          </a:solidFill>
          <a:ln>
            <a:solidFill>
              <a:srgbClr val="3B3838"/>
            </a:solid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9" name="矩形 8"/>
          <p:cNvSpPr/>
          <p:nvPr/>
        </p:nvSpPr>
        <p:spPr>
          <a:xfrm>
            <a:off x="4279877" y="2446108"/>
            <a:ext cx="3486150" cy="2190750"/>
          </a:xfrm>
          <a:prstGeom prst="rect">
            <a:avLst/>
          </a:prstGeom>
          <a:blipFill>
            <a:blip r:embed="rId3"/>
            <a:srcRect/>
            <a:stretch>
              <a:fillRect t="-30503" b="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Group 3"/>
          <p:cNvGrpSpPr/>
          <p:nvPr/>
        </p:nvGrpSpPr>
        <p:grpSpPr>
          <a:xfrm>
            <a:off x="725531" y="1793991"/>
            <a:ext cx="1050218" cy="895468"/>
            <a:chOff x="3684228" y="1869676"/>
            <a:chExt cx="823252" cy="710758"/>
          </a:xfrm>
        </p:grpSpPr>
        <p:grpSp>
          <p:nvGrpSpPr>
            <p:cNvPr id="11" name="Group 1"/>
            <p:cNvGrpSpPr/>
            <p:nvPr/>
          </p:nvGrpSpPr>
          <p:grpSpPr>
            <a:xfrm>
              <a:off x="3684228" y="1869676"/>
              <a:ext cx="823252" cy="710758"/>
              <a:chOff x="3755667" y="1931353"/>
              <a:chExt cx="680374" cy="587404"/>
            </a:xfrm>
            <a:solidFill>
              <a:srgbClr val="FFFFFF"/>
            </a:solidFill>
          </p:grpSpPr>
          <p:sp>
            <p:nvSpPr>
              <p:cNvPr id="13" name="Freeform 46"/>
              <p:cNvSpPr/>
              <p:nvPr/>
            </p:nvSpPr>
            <p:spPr bwMode="auto">
              <a:xfrm>
                <a:off x="3755667" y="1931353"/>
                <a:ext cx="680374" cy="587404"/>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rgbClr val="3B3838">
                  <a:alpha val="70980"/>
                </a:srgbClr>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14" name="Freeform 46"/>
              <p:cNvSpPr/>
              <p:nvPr/>
            </p:nvSpPr>
            <p:spPr bwMode="auto">
              <a:xfrm>
                <a:off x="3840267" y="2004394"/>
                <a:ext cx="511175" cy="441325"/>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rgbClr val="3FACD9"/>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12" name="Freeform 11"/>
            <p:cNvSpPr>
              <a:spLocks noEditPoints="1"/>
            </p:cNvSpPr>
            <p:nvPr/>
          </p:nvSpPr>
          <p:spPr bwMode="auto">
            <a:xfrm>
              <a:off x="3950778" y="2059444"/>
              <a:ext cx="290153" cy="341524"/>
            </a:xfrm>
            <a:custGeom>
              <a:avLst/>
              <a:gdLst>
                <a:gd name="T0" fmla="*/ 118 w 129"/>
                <a:gd name="T1" fmla="*/ 87 h 152"/>
                <a:gd name="T2" fmla="*/ 107 w 129"/>
                <a:gd name="T3" fmla="*/ 99 h 152"/>
                <a:gd name="T4" fmla="*/ 51 w 129"/>
                <a:gd name="T5" fmla="*/ 107 h 152"/>
                <a:gd name="T6" fmla="*/ 15 w 129"/>
                <a:gd name="T7" fmla="*/ 94 h 152"/>
                <a:gd name="T8" fmla="*/ 9 w 129"/>
                <a:gd name="T9" fmla="*/ 79 h 152"/>
                <a:gd name="T10" fmla="*/ 0 w 129"/>
                <a:gd name="T11" fmla="*/ 22 h 152"/>
                <a:gd name="T12" fmla="*/ 17 w 129"/>
                <a:gd name="T13" fmla="*/ 8 h 152"/>
                <a:gd name="T14" fmla="*/ 46 w 129"/>
                <a:gd name="T15" fmla="*/ 2 h 152"/>
                <a:gd name="T16" fmla="*/ 107 w 129"/>
                <a:gd name="T17" fmla="*/ 6 h 152"/>
                <a:gd name="T18" fmla="*/ 127 w 129"/>
                <a:gd name="T19" fmla="*/ 18 h 152"/>
                <a:gd name="T20" fmla="*/ 128 w 129"/>
                <a:gd name="T21" fmla="*/ 27 h 152"/>
                <a:gd name="T22" fmla="*/ 118 w 129"/>
                <a:gd name="T23" fmla="*/ 87 h 152"/>
                <a:gd name="T24" fmla="*/ 101 w 129"/>
                <a:gd name="T25" fmla="*/ 141 h 152"/>
                <a:gd name="T26" fmla="*/ 47 w 129"/>
                <a:gd name="T27" fmla="*/ 148 h 152"/>
                <a:gd name="T28" fmla="*/ 21 w 129"/>
                <a:gd name="T29" fmla="*/ 135 h 152"/>
                <a:gd name="T30" fmla="*/ 16 w 129"/>
                <a:gd name="T31" fmla="*/ 108 h 152"/>
                <a:gd name="T32" fmla="*/ 16 w 129"/>
                <a:gd name="T33" fmla="*/ 106 h 152"/>
                <a:gd name="T34" fmla="*/ 18 w 129"/>
                <a:gd name="T35" fmla="*/ 106 h 152"/>
                <a:gd name="T36" fmla="*/ 111 w 129"/>
                <a:gd name="T37" fmla="*/ 106 h 152"/>
                <a:gd name="T38" fmla="*/ 112 w 129"/>
                <a:gd name="T39" fmla="*/ 115 h 152"/>
                <a:gd name="T40" fmla="*/ 101 w 129"/>
                <a:gd name="T41" fmla="*/ 141 h 152"/>
                <a:gd name="T42" fmla="*/ 89 w 129"/>
                <a:gd name="T43" fmla="*/ 13 h 152"/>
                <a:gd name="T44" fmla="*/ 38 w 129"/>
                <a:gd name="T45" fmla="*/ 13 h 152"/>
                <a:gd name="T46" fmla="*/ 22 w 129"/>
                <a:gd name="T47" fmla="*/ 20 h 152"/>
                <a:gd name="T48" fmla="*/ 44 w 129"/>
                <a:gd name="T49" fmla="*/ 28 h 152"/>
                <a:gd name="T50" fmla="*/ 85 w 129"/>
                <a:gd name="T51" fmla="*/ 28 h 152"/>
                <a:gd name="T52" fmla="*/ 106 w 129"/>
                <a:gd name="T53" fmla="*/ 20 h 152"/>
                <a:gd name="T54" fmla="*/ 89 w 129"/>
                <a:gd name="T55" fmla="*/ 13 h 152"/>
                <a:gd name="T56" fmla="*/ 56 w 129"/>
                <a:gd name="T57" fmla="*/ 54 h 152"/>
                <a:gd name="T58" fmla="*/ 44 w 129"/>
                <a:gd name="T59" fmla="*/ 74 h 152"/>
                <a:gd name="T60" fmla="*/ 66 w 129"/>
                <a:gd name="T61" fmla="*/ 93 h 152"/>
                <a:gd name="T62" fmla="*/ 84 w 129"/>
                <a:gd name="T63" fmla="*/ 70 h 152"/>
                <a:gd name="T64" fmla="*/ 56 w 129"/>
                <a:gd name="T65" fmla="*/ 54 h 152"/>
                <a:gd name="T66" fmla="*/ 59 w 129"/>
                <a:gd name="T67" fmla="*/ 82 h 152"/>
                <a:gd name="T68" fmla="*/ 59 w 129"/>
                <a:gd name="T69" fmla="*/ 64 h 152"/>
                <a:gd name="T70" fmla="*/ 74 w 129"/>
                <a:gd name="T71" fmla="*/ 72 h 152"/>
                <a:gd name="T72" fmla="*/ 59 w 129"/>
                <a:gd name="T73" fmla="*/ 8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9" h="152">
                  <a:moveTo>
                    <a:pt x="118" y="87"/>
                  </a:moveTo>
                  <a:cubicBezTo>
                    <a:pt x="117" y="93"/>
                    <a:pt x="111" y="96"/>
                    <a:pt x="107" y="99"/>
                  </a:cubicBezTo>
                  <a:cubicBezTo>
                    <a:pt x="89" y="107"/>
                    <a:pt x="69" y="109"/>
                    <a:pt x="51" y="107"/>
                  </a:cubicBezTo>
                  <a:cubicBezTo>
                    <a:pt x="38" y="106"/>
                    <a:pt x="25" y="102"/>
                    <a:pt x="15" y="94"/>
                  </a:cubicBezTo>
                  <a:cubicBezTo>
                    <a:pt x="10" y="90"/>
                    <a:pt x="10" y="84"/>
                    <a:pt x="9" y="79"/>
                  </a:cubicBezTo>
                  <a:cubicBezTo>
                    <a:pt x="6" y="60"/>
                    <a:pt x="2" y="41"/>
                    <a:pt x="0" y="22"/>
                  </a:cubicBezTo>
                  <a:cubicBezTo>
                    <a:pt x="1" y="14"/>
                    <a:pt x="10" y="10"/>
                    <a:pt x="17" y="8"/>
                  </a:cubicBezTo>
                  <a:cubicBezTo>
                    <a:pt x="26" y="4"/>
                    <a:pt x="36" y="3"/>
                    <a:pt x="46" y="2"/>
                  </a:cubicBezTo>
                  <a:cubicBezTo>
                    <a:pt x="66" y="0"/>
                    <a:pt x="87" y="1"/>
                    <a:pt x="107" y="6"/>
                  </a:cubicBezTo>
                  <a:cubicBezTo>
                    <a:pt x="115" y="9"/>
                    <a:pt x="122" y="12"/>
                    <a:pt x="127" y="18"/>
                  </a:cubicBezTo>
                  <a:cubicBezTo>
                    <a:pt x="129" y="20"/>
                    <a:pt x="129" y="24"/>
                    <a:pt x="128" y="27"/>
                  </a:cubicBezTo>
                  <a:cubicBezTo>
                    <a:pt x="125" y="47"/>
                    <a:pt x="121" y="67"/>
                    <a:pt x="118" y="87"/>
                  </a:cubicBezTo>
                  <a:close/>
                  <a:moveTo>
                    <a:pt x="101" y="141"/>
                  </a:moveTo>
                  <a:cubicBezTo>
                    <a:pt x="85" y="151"/>
                    <a:pt x="65" y="152"/>
                    <a:pt x="47" y="148"/>
                  </a:cubicBezTo>
                  <a:cubicBezTo>
                    <a:pt x="37" y="147"/>
                    <a:pt x="26" y="144"/>
                    <a:pt x="21" y="135"/>
                  </a:cubicBezTo>
                  <a:cubicBezTo>
                    <a:pt x="18" y="126"/>
                    <a:pt x="17" y="117"/>
                    <a:pt x="16" y="108"/>
                  </a:cubicBezTo>
                  <a:cubicBezTo>
                    <a:pt x="16" y="106"/>
                    <a:pt x="16" y="106"/>
                    <a:pt x="16" y="106"/>
                  </a:cubicBezTo>
                  <a:cubicBezTo>
                    <a:pt x="18" y="106"/>
                    <a:pt x="18" y="106"/>
                    <a:pt x="18" y="106"/>
                  </a:cubicBezTo>
                  <a:cubicBezTo>
                    <a:pt x="45" y="124"/>
                    <a:pt x="83" y="124"/>
                    <a:pt x="111" y="106"/>
                  </a:cubicBezTo>
                  <a:cubicBezTo>
                    <a:pt x="115" y="107"/>
                    <a:pt x="112" y="112"/>
                    <a:pt x="112" y="115"/>
                  </a:cubicBezTo>
                  <a:cubicBezTo>
                    <a:pt x="109" y="124"/>
                    <a:pt x="110" y="136"/>
                    <a:pt x="101" y="141"/>
                  </a:cubicBezTo>
                  <a:close/>
                  <a:moveTo>
                    <a:pt x="89" y="13"/>
                  </a:moveTo>
                  <a:cubicBezTo>
                    <a:pt x="72" y="11"/>
                    <a:pt x="55" y="10"/>
                    <a:pt x="38" y="13"/>
                  </a:cubicBezTo>
                  <a:cubicBezTo>
                    <a:pt x="32" y="14"/>
                    <a:pt x="26" y="15"/>
                    <a:pt x="22" y="20"/>
                  </a:cubicBezTo>
                  <a:cubicBezTo>
                    <a:pt x="28" y="26"/>
                    <a:pt x="36" y="27"/>
                    <a:pt x="44" y="28"/>
                  </a:cubicBezTo>
                  <a:cubicBezTo>
                    <a:pt x="57" y="29"/>
                    <a:pt x="71" y="30"/>
                    <a:pt x="85" y="28"/>
                  </a:cubicBezTo>
                  <a:cubicBezTo>
                    <a:pt x="92" y="27"/>
                    <a:pt x="101" y="26"/>
                    <a:pt x="106" y="20"/>
                  </a:cubicBezTo>
                  <a:cubicBezTo>
                    <a:pt x="102" y="15"/>
                    <a:pt x="95" y="14"/>
                    <a:pt x="89" y="13"/>
                  </a:cubicBezTo>
                  <a:close/>
                  <a:moveTo>
                    <a:pt x="56" y="54"/>
                  </a:moveTo>
                  <a:cubicBezTo>
                    <a:pt x="48" y="57"/>
                    <a:pt x="43" y="65"/>
                    <a:pt x="44" y="74"/>
                  </a:cubicBezTo>
                  <a:cubicBezTo>
                    <a:pt x="44" y="85"/>
                    <a:pt x="55" y="94"/>
                    <a:pt x="66" y="93"/>
                  </a:cubicBezTo>
                  <a:cubicBezTo>
                    <a:pt x="77" y="92"/>
                    <a:pt x="86" y="81"/>
                    <a:pt x="84" y="70"/>
                  </a:cubicBezTo>
                  <a:cubicBezTo>
                    <a:pt x="83" y="57"/>
                    <a:pt x="68" y="48"/>
                    <a:pt x="56" y="54"/>
                  </a:cubicBezTo>
                  <a:close/>
                  <a:moveTo>
                    <a:pt x="59" y="82"/>
                  </a:moveTo>
                  <a:cubicBezTo>
                    <a:pt x="52" y="79"/>
                    <a:pt x="52" y="67"/>
                    <a:pt x="59" y="64"/>
                  </a:cubicBezTo>
                  <a:cubicBezTo>
                    <a:pt x="65" y="60"/>
                    <a:pt x="74" y="65"/>
                    <a:pt x="74" y="72"/>
                  </a:cubicBezTo>
                  <a:cubicBezTo>
                    <a:pt x="75" y="80"/>
                    <a:pt x="66" y="86"/>
                    <a:pt x="59" y="8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15" name="Group 6"/>
          <p:cNvGrpSpPr/>
          <p:nvPr/>
        </p:nvGrpSpPr>
        <p:grpSpPr>
          <a:xfrm>
            <a:off x="725531" y="4292850"/>
            <a:ext cx="1050218" cy="895468"/>
            <a:chOff x="4326126" y="2238091"/>
            <a:chExt cx="823252" cy="710758"/>
          </a:xfrm>
          <a:solidFill>
            <a:srgbClr val="FD3F03"/>
          </a:solidFill>
        </p:grpSpPr>
        <p:grpSp>
          <p:nvGrpSpPr>
            <p:cNvPr id="16" name="Group 214"/>
            <p:cNvGrpSpPr/>
            <p:nvPr/>
          </p:nvGrpSpPr>
          <p:grpSpPr>
            <a:xfrm>
              <a:off x="4326126" y="2238091"/>
              <a:ext cx="823252" cy="710758"/>
              <a:chOff x="3755667" y="1931353"/>
              <a:chExt cx="680374" cy="587404"/>
            </a:xfrm>
            <a:grpFill/>
          </p:grpSpPr>
          <p:sp>
            <p:nvSpPr>
              <p:cNvPr id="18" name="Freeform 46"/>
              <p:cNvSpPr/>
              <p:nvPr/>
            </p:nvSpPr>
            <p:spPr bwMode="auto">
              <a:xfrm>
                <a:off x="3755667" y="1931353"/>
                <a:ext cx="680374" cy="587404"/>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rgbClr val="3B3838">
                  <a:alpha val="69804"/>
                </a:srgbClr>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19" name="Freeform 46"/>
              <p:cNvSpPr/>
              <p:nvPr/>
            </p:nvSpPr>
            <p:spPr bwMode="auto">
              <a:xfrm>
                <a:off x="3840267" y="2004393"/>
                <a:ext cx="511175" cy="441325"/>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rgbClr val="FFB82E"/>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17" name="Freeform 6"/>
            <p:cNvSpPr>
              <a:spLocks noEditPoints="1"/>
            </p:cNvSpPr>
            <p:nvPr/>
          </p:nvSpPr>
          <p:spPr bwMode="auto">
            <a:xfrm>
              <a:off x="4564534" y="2452577"/>
              <a:ext cx="325676" cy="291624"/>
            </a:xfrm>
            <a:custGeom>
              <a:avLst/>
              <a:gdLst>
                <a:gd name="T0" fmla="*/ 18 w 158"/>
                <a:gd name="T1" fmla="*/ 22 h 141"/>
                <a:gd name="T2" fmla="*/ 18 w 158"/>
                <a:gd name="T3" fmla="*/ 138 h 141"/>
                <a:gd name="T4" fmla="*/ 15 w 158"/>
                <a:gd name="T5" fmla="*/ 141 h 141"/>
                <a:gd name="T6" fmla="*/ 9 w 158"/>
                <a:gd name="T7" fmla="*/ 141 h 141"/>
                <a:gd name="T8" fmla="*/ 6 w 158"/>
                <a:gd name="T9" fmla="*/ 138 h 141"/>
                <a:gd name="T10" fmla="*/ 6 w 158"/>
                <a:gd name="T11" fmla="*/ 22 h 141"/>
                <a:gd name="T12" fmla="*/ 0 w 158"/>
                <a:gd name="T13" fmla="*/ 12 h 141"/>
                <a:gd name="T14" fmla="*/ 12 w 158"/>
                <a:gd name="T15" fmla="*/ 0 h 141"/>
                <a:gd name="T16" fmla="*/ 24 w 158"/>
                <a:gd name="T17" fmla="*/ 12 h 141"/>
                <a:gd name="T18" fmla="*/ 18 w 158"/>
                <a:gd name="T19" fmla="*/ 22 h 141"/>
                <a:gd name="T20" fmla="*/ 158 w 158"/>
                <a:gd name="T21" fmla="*/ 88 h 141"/>
                <a:gd name="T22" fmla="*/ 155 w 158"/>
                <a:gd name="T23" fmla="*/ 93 h 141"/>
                <a:gd name="T24" fmla="*/ 154 w 158"/>
                <a:gd name="T25" fmla="*/ 94 h 141"/>
                <a:gd name="T26" fmla="*/ 120 w 158"/>
                <a:gd name="T27" fmla="*/ 105 h 141"/>
                <a:gd name="T28" fmla="*/ 105 w 158"/>
                <a:gd name="T29" fmla="*/ 101 h 141"/>
                <a:gd name="T30" fmla="*/ 103 w 158"/>
                <a:gd name="T31" fmla="*/ 100 h 141"/>
                <a:gd name="T32" fmla="*/ 75 w 158"/>
                <a:gd name="T33" fmla="*/ 92 h 141"/>
                <a:gd name="T34" fmla="*/ 32 w 158"/>
                <a:gd name="T35" fmla="*/ 105 h 141"/>
                <a:gd name="T36" fmla="*/ 29 w 158"/>
                <a:gd name="T37" fmla="*/ 106 h 141"/>
                <a:gd name="T38" fmla="*/ 27 w 158"/>
                <a:gd name="T39" fmla="*/ 105 h 141"/>
                <a:gd name="T40" fmla="*/ 24 w 158"/>
                <a:gd name="T41" fmla="*/ 100 h 141"/>
                <a:gd name="T42" fmla="*/ 24 w 158"/>
                <a:gd name="T43" fmla="*/ 32 h 141"/>
                <a:gd name="T44" fmla="*/ 26 w 158"/>
                <a:gd name="T45" fmla="*/ 27 h 141"/>
                <a:gd name="T46" fmla="*/ 72 w 158"/>
                <a:gd name="T47" fmla="*/ 12 h 141"/>
                <a:gd name="T48" fmla="*/ 110 w 158"/>
                <a:gd name="T49" fmla="*/ 23 h 141"/>
                <a:gd name="T50" fmla="*/ 119 w 158"/>
                <a:gd name="T51" fmla="*/ 25 h 141"/>
                <a:gd name="T52" fmla="*/ 147 w 158"/>
                <a:gd name="T53" fmla="*/ 14 h 141"/>
                <a:gd name="T54" fmla="*/ 150 w 158"/>
                <a:gd name="T55" fmla="*/ 13 h 141"/>
                <a:gd name="T56" fmla="*/ 156 w 158"/>
                <a:gd name="T57" fmla="*/ 13 h 141"/>
                <a:gd name="T58" fmla="*/ 158 w 158"/>
                <a:gd name="T59" fmla="*/ 18 h 141"/>
                <a:gd name="T60" fmla="*/ 158 w 158"/>
                <a:gd name="T61" fmla="*/ 88 h 141"/>
                <a:gd name="T62" fmla="*/ 70 w 158"/>
                <a:gd name="T63" fmla="*/ 24 h 141"/>
                <a:gd name="T64" fmla="*/ 35 w 158"/>
                <a:gd name="T65" fmla="*/ 36 h 141"/>
                <a:gd name="T66" fmla="*/ 35 w 158"/>
                <a:gd name="T67" fmla="*/ 53 h 141"/>
                <a:gd name="T68" fmla="*/ 70 w 158"/>
                <a:gd name="T69" fmla="*/ 42 h 141"/>
                <a:gd name="T70" fmla="*/ 70 w 158"/>
                <a:gd name="T71" fmla="*/ 24 h 141"/>
                <a:gd name="T72" fmla="*/ 70 w 158"/>
                <a:gd name="T73" fmla="*/ 63 h 141"/>
                <a:gd name="T74" fmla="*/ 35 w 158"/>
                <a:gd name="T75" fmla="*/ 73 h 141"/>
                <a:gd name="T76" fmla="*/ 35 w 158"/>
                <a:gd name="T77" fmla="*/ 90 h 141"/>
                <a:gd name="T78" fmla="*/ 70 w 158"/>
                <a:gd name="T79" fmla="*/ 80 h 141"/>
                <a:gd name="T80" fmla="*/ 70 w 158"/>
                <a:gd name="T81" fmla="*/ 63 h 141"/>
                <a:gd name="T82" fmla="*/ 147 w 158"/>
                <a:gd name="T83" fmla="*/ 68 h 141"/>
                <a:gd name="T84" fmla="*/ 111 w 158"/>
                <a:gd name="T85" fmla="*/ 74 h 141"/>
                <a:gd name="T86" fmla="*/ 111 w 158"/>
                <a:gd name="T87" fmla="*/ 54 h 141"/>
                <a:gd name="T88" fmla="*/ 108 w 158"/>
                <a:gd name="T89" fmla="*/ 52 h 141"/>
                <a:gd name="T90" fmla="*/ 75 w 158"/>
                <a:gd name="T91" fmla="*/ 42 h 141"/>
                <a:gd name="T92" fmla="*/ 70 w 158"/>
                <a:gd name="T93" fmla="*/ 42 h 141"/>
                <a:gd name="T94" fmla="*/ 70 w 158"/>
                <a:gd name="T95" fmla="*/ 63 h 141"/>
                <a:gd name="T96" fmla="*/ 72 w 158"/>
                <a:gd name="T97" fmla="*/ 63 h 141"/>
                <a:gd name="T98" fmla="*/ 108 w 158"/>
                <a:gd name="T99" fmla="*/ 73 h 141"/>
                <a:gd name="T100" fmla="*/ 111 w 158"/>
                <a:gd name="T101" fmla="*/ 74 h 141"/>
                <a:gd name="T102" fmla="*/ 111 w 158"/>
                <a:gd name="T103" fmla="*/ 91 h 141"/>
                <a:gd name="T104" fmla="*/ 120 w 158"/>
                <a:gd name="T105" fmla="*/ 93 h 141"/>
                <a:gd name="T106" fmla="*/ 147 w 158"/>
                <a:gd name="T107" fmla="*/ 84 h 141"/>
                <a:gd name="T108" fmla="*/ 147 w 158"/>
                <a:gd name="T109" fmla="*/ 68 h 141"/>
                <a:gd name="T110" fmla="*/ 147 w 158"/>
                <a:gd name="T111" fmla="*/ 28 h 141"/>
                <a:gd name="T112" fmla="*/ 119 w 158"/>
                <a:gd name="T113" fmla="*/ 36 h 141"/>
                <a:gd name="T114" fmla="*/ 111 w 158"/>
                <a:gd name="T115" fmla="*/ 36 h 141"/>
                <a:gd name="T116" fmla="*/ 111 w 158"/>
                <a:gd name="T117" fmla="*/ 54 h 141"/>
                <a:gd name="T118" fmla="*/ 147 w 158"/>
                <a:gd name="T119" fmla="*/ 45 h 141"/>
                <a:gd name="T120" fmla="*/ 147 w 158"/>
                <a:gd name="T121" fmla="*/ 2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8" h="141">
                  <a:moveTo>
                    <a:pt x="18" y="22"/>
                  </a:moveTo>
                  <a:cubicBezTo>
                    <a:pt x="18" y="138"/>
                    <a:pt x="18" y="138"/>
                    <a:pt x="18" y="138"/>
                  </a:cubicBezTo>
                  <a:cubicBezTo>
                    <a:pt x="18" y="140"/>
                    <a:pt x="16" y="141"/>
                    <a:pt x="15" y="141"/>
                  </a:cubicBezTo>
                  <a:cubicBezTo>
                    <a:pt x="9" y="141"/>
                    <a:pt x="9" y="141"/>
                    <a:pt x="9" y="141"/>
                  </a:cubicBezTo>
                  <a:cubicBezTo>
                    <a:pt x="7" y="141"/>
                    <a:pt x="6" y="140"/>
                    <a:pt x="6" y="138"/>
                  </a:cubicBezTo>
                  <a:cubicBezTo>
                    <a:pt x="6" y="22"/>
                    <a:pt x="6" y="22"/>
                    <a:pt x="6" y="22"/>
                  </a:cubicBezTo>
                  <a:cubicBezTo>
                    <a:pt x="3" y="20"/>
                    <a:pt x="0" y="16"/>
                    <a:pt x="0" y="12"/>
                  </a:cubicBezTo>
                  <a:cubicBezTo>
                    <a:pt x="0" y="6"/>
                    <a:pt x="5" y="0"/>
                    <a:pt x="12" y="0"/>
                  </a:cubicBezTo>
                  <a:cubicBezTo>
                    <a:pt x="18" y="0"/>
                    <a:pt x="24" y="6"/>
                    <a:pt x="24" y="12"/>
                  </a:cubicBezTo>
                  <a:cubicBezTo>
                    <a:pt x="24" y="16"/>
                    <a:pt x="21" y="20"/>
                    <a:pt x="18" y="22"/>
                  </a:cubicBezTo>
                  <a:close/>
                  <a:moveTo>
                    <a:pt x="158" y="88"/>
                  </a:moveTo>
                  <a:cubicBezTo>
                    <a:pt x="158" y="90"/>
                    <a:pt x="157" y="92"/>
                    <a:pt x="155" y="93"/>
                  </a:cubicBezTo>
                  <a:cubicBezTo>
                    <a:pt x="155" y="93"/>
                    <a:pt x="154" y="94"/>
                    <a:pt x="154" y="94"/>
                  </a:cubicBezTo>
                  <a:cubicBezTo>
                    <a:pt x="148" y="97"/>
                    <a:pt x="134" y="105"/>
                    <a:pt x="120" y="105"/>
                  </a:cubicBezTo>
                  <a:cubicBezTo>
                    <a:pt x="114" y="105"/>
                    <a:pt x="110" y="103"/>
                    <a:pt x="105" y="101"/>
                  </a:cubicBezTo>
                  <a:cubicBezTo>
                    <a:pt x="103" y="100"/>
                    <a:pt x="103" y="100"/>
                    <a:pt x="103" y="100"/>
                  </a:cubicBezTo>
                  <a:cubicBezTo>
                    <a:pt x="94" y="95"/>
                    <a:pt x="86" y="92"/>
                    <a:pt x="75" y="92"/>
                  </a:cubicBezTo>
                  <a:cubicBezTo>
                    <a:pt x="62" y="92"/>
                    <a:pt x="43" y="99"/>
                    <a:pt x="32" y="105"/>
                  </a:cubicBezTo>
                  <a:cubicBezTo>
                    <a:pt x="32" y="106"/>
                    <a:pt x="30" y="106"/>
                    <a:pt x="29" y="106"/>
                  </a:cubicBezTo>
                  <a:cubicBezTo>
                    <a:pt x="28" y="106"/>
                    <a:pt x="27" y="106"/>
                    <a:pt x="27" y="105"/>
                  </a:cubicBezTo>
                  <a:cubicBezTo>
                    <a:pt x="25" y="104"/>
                    <a:pt x="24" y="102"/>
                    <a:pt x="24" y="100"/>
                  </a:cubicBezTo>
                  <a:cubicBezTo>
                    <a:pt x="24" y="32"/>
                    <a:pt x="24" y="32"/>
                    <a:pt x="24" y="32"/>
                  </a:cubicBezTo>
                  <a:cubicBezTo>
                    <a:pt x="24" y="30"/>
                    <a:pt x="25" y="28"/>
                    <a:pt x="26" y="27"/>
                  </a:cubicBezTo>
                  <a:cubicBezTo>
                    <a:pt x="32" y="24"/>
                    <a:pt x="53" y="12"/>
                    <a:pt x="72" y="12"/>
                  </a:cubicBezTo>
                  <a:cubicBezTo>
                    <a:pt x="87" y="12"/>
                    <a:pt x="100" y="18"/>
                    <a:pt x="110" y="23"/>
                  </a:cubicBezTo>
                  <a:cubicBezTo>
                    <a:pt x="113" y="24"/>
                    <a:pt x="116" y="25"/>
                    <a:pt x="119" y="25"/>
                  </a:cubicBezTo>
                  <a:cubicBezTo>
                    <a:pt x="129" y="25"/>
                    <a:pt x="141" y="18"/>
                    <a:pt x="147" y="14"/>
                  </a:cubicBezTo>
                  <a:cubicBezTo>
                    <a:pt x="148" y="14"/>
                    <a:pt x="149" y="13"/>
                    <a:pt x="150" y="13"/>
                  </a:cubicBezTo>
                  <a:cubicBezTo>
                    <a:pt x="152" y="12"/>
                    <a:pt x="154" y="12"/>
                    <a:pt x="156" y="13"/>
                  </a:cubicBezTo>
                  <a:cubicBezTo>
                    <a:pt x="157" y="14"/>
                    <a:pt x="158" y="16"/>
                    <a:pt x="158" y="18"/>
                  </a:cubicBezTo>
                  <a:lnTo>
                    <a:pt x="158" y="88"/>
                  </a:lnTo>
                  <a:close/>
                  <a:moveTo>
                    <a:pt x="70" y="24"/>
                  </a:moveTo>
                  <a:cubicBezTo>
                    <a:pt x="59" y="25"/>
                    <a:pt x="45" y="30"/>
                    <a:pt x="35" y="36"/>
                  </a:cubicBezTo>
                  <a:cubicBezTo>
                    <a:pt x="35" y="53"/>
                    <a:pt x="35" y="53"/>
                    <a:pt x="35" y="53"/>
                  </a:cubicBezTo>
                  <a:cubicBezTo>
                    <a:pt x="46" y="47"/>
                    <a:pt x="59" y="42"/>
                    <a:pt x="70" y="42"/>
                  </a:cubicBezTo>
                  <a:lnTo>
                    <a:pt x="70" y="24"/>
                  </a:lnTo>
                  <a:close/>
                  <a:moveTo>
                    <a:pt x="70" y="63"/>
                  </a:moveTo>
                  <a:cubicBezTo>
                    <a:pt x="59" y="64"/>
                    <a:pt x="46" y="68"/>
                    <a:pt x="35" y="73"/>
                  </a:cubicBezTo>
                  <a:cubicBezTo>
                    <a:pt x="35" y="90"/>
                    <a:pt x="35" y="90"/>
                    <a:pt x="35" y="90"/>
                  </a:cubicBezTo>
                  <a:cubicBezTo>
                    <a:pt x="46" y="85"/>
                    <a:pt x="59" y="81"/>
                    <a:pt x="70" y="80"/>
                  </a:cubicBezTo>
                  <a:lnTo>
                    <a:pt x="70" y="63"/>
                  </a:lnTo>
                  <a:close/>
                  <a:moveTo>
                    <a:pt x="147" y="68"/>
                  </a:moveTo>
                  <a:cubicBezTo>
                    <a:pt x="138" y="72"/>
                    <a:pt x="124" y="78"/>
                    <a:pt x="111" y="74"/>
                  </a:cubicBezTo>
                  <a:cubicBezTo>
                    <a:pt x="111" y="54"/>
                    <a:pt x="111" y="54"/>
                    <a:pt x="111" y="54"/>
                  </a:cubicBezTo>
                  <a:cubicBezTo>
                    <a:pt x="110" y="53"/>
                    <a:pt x="109" y="53"/>
                    <a:pt x="108" y="52"/>
                  </a:cubicBezTo>
                  <a:cubicBezTo>
                    <a:pt x="97" y="47"/>
                    <a:pt x="89" y="42"/>
                    <a:pt x="75" y="42"/>
                  </a:cubicBezTo>
                  <a:cubicBezTo>
                    <a:pt x="73" y="42"/>
                    <a:pt x="72" y="42"/>
                    <a:pt x="70" y="42"/>
                  </a:cubicBezTo>
                  <a:cubicBezTo>
                    <a:pt x="70" y="63"/>
                    <a:pt x="70" y="63"/>
                    <a:pt x="70" y="63"/>
                  </a:cubicBezTo>
                  <a:cubicBezTo>
                    <a:pt x="71" y="63"/>
                    <a:pt x="72" y="63"/>
                    <a:pt x="72" y="63"/>
                  </a:cubicBezTo>
                  <a:cubicBezTo>
                    <a:pt x="86" y="63"/>
                    <a:pt x="97" y="67"/>
                    <a:pt x="108" y="73"/>
                  </a:cubicBezTo>
                  <a:cubicBezTo>
                    <a:pt x="109" y="73"/>
                    <a:pt x="110" y="74"/>
                    <a:pt x="111" y="74"/>
                  </a:cubicBezTo>
                  <a:cubicBezTo>
                    <a:pt x="111" y="91"/>
                    <a:pt x="111" y="91"/>
                    <a:pt x="111" y="91"/>
                  </a:cubicBezTo>
                  <a:cubicBezTo>
                    <a:pt x="114" y="92"/>
                    <a:pt x="117" y="93"/>
                    <a:pt x="120" y="93"/>
                  </a:cubicBezTo>
                  <a:cubicBezTo>
                    <a:pt x="130" y="93"/>
                    <a:pt x="141" y="87"/>
                    <a:pt x="147" y="84"/>
                  </a:cubicBezTo>
                  <a:lnTo>
                    <a:pt x="147" y="68"/>
                  </a:lnTo>
                  <a:close/>
                  <a:moveTo>
                    <a:pt x="147" y="28"/>
                  </a:moveTo>
                  <a:cubicBezTo>
                    <a:pt x="139" y="32"/>
                    <a:pt x="129" y="36"/>
                    <a:pt x="119" y="36"/>
                  </a:cubicBezTo>
                  <a:cubicBezTo>
                    <a:pt x="116" y="36"/>
                    <a:pt x="114" y="36"/>
                    <a:pt x="111" y="36"/>
                  </a:cubicBezTo>
                  <a:cubicBezTo>
                    <a:pt x="111" y="54"/>
                    <a:pt x="111" y="54"/>
                    <a:pt x="111" y="54"/>
                  </a:cubicBezTo>
                  <a:cubicBezTo>
                    <a:pt x="124" y="57"/>
                    <a:pt x="138" y="50"/>
                    <a:pt x="147" y="45"/>
                  </a:cubicBezTo>
                  <a:lnTo>
                    <a:pt x="147" y="28"/>
                  </a:lnTo>
                  <a:close/>
                </a:path>
              </a:pathLst>
            </a:custGeom>
            <a:solidFill>
              <a:schemeClr val="bg1"/>
            </a:solidFill>
            <a:ln w="9525">
              <a:noFill/>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20" name="Group 7"/>
          <p:cNvGrpSpPr/>
          <p:nvPr/>
        </p:nvGrpSpPr>
        <p:grpSpPr>
          <a:xfrm>
            <a:off x="9126238" y="4292850"/>
            <a:ext cx="1050218" cy="895468"/>
            <a:chOff x="4964418" y="2602479"/>
            <a:chExt cx="823252" cy="710758"/>
          </a:xfrm>
        </p:grpSpPr>
        <p:grpSp>
          <p:nvGrpSpPr>
            <p:cNvPr id="21" name="Group 220"/>
            <p:cNvGrpSpPr/>
            <p:nvPr/>
          </p:nvGrpSpPr>
          <p:grpSpPr>
            <a:xfrm>
              <a:off x="4964418" y="2602479"/>
              <a:ext cx="823252" cy="710758"/>
              <a:chOff x="3755667" y="1931353"/>
              <a:chExt cx="680374" cy="587404"/>
            </a:xfrm>
          </p:grpSpPr>
          <p:sp>
            <p:nvSpPr>
              <p:cNvPr id="23" name="Freeform 46"/>
              <p:cNvSpPr/>
              <p:nvPr/>
            </p:nvSpPr>
            <p:spPr bwMode="auto">
              <a:xfrm>
                <a:off x="3755667" y="1931353"/>
                <a:ext cx="680374" cy="587404"/>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rgbClr val="3B3838">
                  <a:alpha val="69804"/>
                </a:srgbClr>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24" name="Freeform 46"/>
              <p:cNvSpPr/>
              <p:nvPr/>
            </p:nvSpPr>
            <p:spPr bwMode="auto">
              <a:xfrm>
                <a:off x="3840267" y="2004393"/>
                <a:ext cx="511175" cy="441325"/>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rgbClr val="00A99D"/>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22" name="Freeform 8"/>
            <p:cNvSpPr>
              <a:spLocks noEditPoints="1"/>
            </p:cNvSpPr>
            <p:nvPr/>
          </p:nvSpPr>
          <p:spPr bwMode="auto">
            <a:xfrm>
              <a:off x="5209647" y="2816545"/>
              <a:ext cx="320093" cy="266264"/>
            </a:xfrm>
            <a:custGeom>
              <a:avLst/>
              <a:gdLst>
                <a:gd name="T0" fmla="*/ 141 w 141"/>
                <a:gd name="T1" fmla="*/ 103 h 117"/>
                <a:gd name="T2" fmla="*/ 126 w 141"/>
                <a:gd name="T3" fmla="*/ 117 h 117"/>
                <a:gd name="T4" fmla="*/ 15 w 141"/>
                <a:gd name="T5" fmla="*/ 117 h 117"/>
                <a:gd name="T6" fmla="*/ 0 w 141"/>
                <a:gd name="T7" fmla="*/ 103 h 117"/>
                <a:gd name="T8" fmla="*/ 0 w 141"/>
                <a:gd name="T9" fmla="*/ 73 h 117"/>
                <a:gd name="T10" fmla="*/ 2 w 141"/>
                <a:gd name="T11" fmla="*/ 66 h 117"/>
                <a:gd name="T12" fmla="*/ 20 w 141"/>
                <a:gd name="T13" fmla="*/ 11 h 117"/>
                <a:gd name="T14" fmla="*/ 35 w 141"/>
                <a:gd name="T15" fmla="*/ 0 h 117"/>
                <a:gd name="T16" fmla="*/ 106 w 141"/>
                <a:gd name="T17" fmla="*/ 0 h 117"/>
                <a:gd name="T18" fmla="*/ 121 w 141"/>
                <a:gd name="T19" fmla="*/ 11 h 117"/>
                <a:gd name="T20" fmla="*/ 140 w 141"/>
                <a:gd name="T21" fmla="*/ 66 h 117"/>
                <a:gd name="T22" fmla="*/ 141 w 141"/>
                <a:gd name="T23" fmla="*/ 73 h 117"/>
                <a:gd name="T24" fmla="*/ 141 w 141"/>
                <a:gd name="T25" fmla="*/ 103 h 117"/>
                <a:gd name="T26" fmla="*/ 129 w 141"/>
                <a:gd name="T27" fmla="*/ 73 h 117"/>
                <a:gd name="T28" fmla="*/ 126 w 141"/>
                <a:gd name="T29" fmla="*/ 70 h 117"/>
                <a:gd name="T30" fmla="*/ 15 w 141"/>
                <a:gd name="T31" fmla="*/ 70 h 117"/>
                <a:gd name="T32" fmla="*/ 12 w 141"/>
                <a:gd name="T33" fmla="*/ 73 h 117"/>
                <a:gd name="T34" fmla="*/ 12 w 141"/>
                <a:gd name="T35" fmla="*/ 103 h 117"/>
                <a:gd name="T36" fmla="*/ 15 w 141"/>
                <a:gd name="T37" fmla="*/ 105 h 117"/>
                <a:gd name="T38" fmla="*/ 126 w 141"/>
                <a:gd name="T39" fmla="*/ 105 h 117"/>
                <a:gd name="T40" fmla="*/ 129 w 141"/>
                <a:gd name="T41" fmla="*/ 103 h 117"/>
                <a:gd name="T42" fmla="*/ 129 w 141"/>
                <a:gd name="T43" fmla="*/ 73 h 117"/>
                <a:gd name="T44" fmla="*/ 125 w 141"/>
                <a:gd name="T45" fmla="*/ 59 h 117"/>
                <a:gd name="T46" fmla="*/ 110 w 141"/>
                <a:gd name="T47" fmla="*/ 14 h 117"/>
                <a:gd name="T48" fmla="*/ 106 w 141"/>
                <a:gd name="T49" fmla="*/ 12 h 117"/>
                <a:gd name="T50" fmla="*/ 35 w 141"/>
                <a:gd name="T51" fmla="*/ 12 h 117"/>
                <a:gd name="T52" fmla="*/ 31 w 141"/>
                <a:gd name="T53" fmla="*/ 14 h 117"/>
                <a:gd name="T54" fmla="*/ 17 w 141"/>
                <a:gd name="T55" fmla="*/ 59 h 117"/>
                <a:gd name="T56" fmla="*/ 125 w 141"/>
                <a:gd name="T57" fmla="*/ 59 h 117"/>
                <a:gd name="T58" fmla="*/ 88 w 141"/>
                <a:gd name="T59" fmla="*/ 95 h 117"/>
                <a:gd name="T60" fmla="*/ 81 w 141"/>
                <a:gd name="T61" fmla="*/ 88 h 117"/>
                <a:gd name="T62" fmla="*/ 88 w 141"/>
                <a:gd name="T63" fmla="*/ 81 h 117"/>
                <a:gd name="T64" fmla="*/ 96 w 141"/>
                <a:gd name="T65" fmla="*/ 88 h 117"/>
                <a:gd name="T66" fmla="*/ 88 w 141"/>
                <a:gd name="T67" fmla="*/ 95 h 117"/>
                <a:gd name="T68" fmla="*/ 112 w 141"/>
                <a:gd name="T69" fmla="*/ 95 h 117"/>
                <a:gd name="T70" fmla="*/ 104 w 141"/>
                <a:gd name="T71" fmla="*/ 88 h 117"/>
                <a:gd name="T72" fmla="*/ 112 w 141"/>
                <a:gd name="T73" fmla="*/ 81 h 117"/>
                <a:gd name="T74" fmla="*/ 119 w 141"/>
                <a:gd name="T75" fmla="*/ 88 h 117"/>
                <a:gd name="T76" fmla="*/ 112 w 141"/>
                <a:gd name="T77" fmla="*/ 9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17">
                  <a:moveTo>
                    <a:pt x="141" y="103"/>
                  </a:moveTo>
                  <a:cubicBezTo>
                    <a:pt x="141" y="111"/>
                    <a:pt x="134" y="117"/>
                    <a:pt x="126" y="117"/>
                  </a:cubicBezTo>
                  <a:cubicBezTo>
                    <a:pt x="15" y="117"/>
                    <a:pt x="15" y="117"/>
                    <a:pt x="15" y="117"/>
                  </a:cubicBezTo>
                  <a:cubicBezTo>
                    <a:pt x="7" y="117"/>
                    <a:pt x="0" y="111"/>
                    <a:pt x="0" y="103"/>
                  </a:cubicBezTo>
                  <a:cubicBezTo>
                    <a:pt x="0" y="73"/>
                    <a:pt x="0" y="73"/>
                    <a:pt x="0" y="73"/>
                  </a:cubicBezTo>
                  <a:cubicBezTo>
                    <a:pt x="0" y="71"/>
                    <a:pt x="1" y="69"/>
                    <a:pt x="2" y="66"/>
                  </a:cubicBezTo>
                  <a:cubicBezTo>
                    <a:pt x="20" y="11"/>
                    <a:pt x="20" y="11"/>
                    <a:pt x="20" y="11"/>
                  </a:cubicBezTo>
                  <a:cubicBezTo>
                    <a:pt x="22" y="4"/>
                    <a:pt x="28" y="0"/>
                    <a:pt x="35" y="0"/>
                  </a:cubicBezTo>
                  <a:cubicBezTo>
                    <a:pt x="106" y="0"/>
                    <a:pt x="106" y="0"/>
                    <a:pt x="106" y="0"/>
                  </a:cubicBezTo>
                  <a:cubicBezTo>
                    <a:pt x="113" y="0"/>
                    <a:pt x="119" y="4"/>
                    <a:pt x="121" y="11"/>
                  </a:cubicBezTo>
                  <a:cubicBezTo>
                    <a:pt x="140" y="66"/>
                    <a:pt x="140" y="66"/>
                    <a:pt x="140" y="66"/>
                  </a:cubicBezTo>
                  <a:cubicBezTo>
                    <a:pt x="140" y="69"/>
                    <a:pt x="141" y="71"/>
                    <a:pt x="141" y="73"/>
                  </a:cubicBezTo>
                  <a:lnTo>
                    <a:pt x="141" y="103"/>
                  </a:lnTo>
                  <a:close/>
                  <a:moveTo>
                    <a:pt x="129" y="73"/>
                  </a:moveTo>
                  <a:cubicBezTo>
                    <a:pt x="129" y="72"/>
                    <a:pt x="128" y="70"/>
                    <a:pt x="126" y="70"/>
                  </a:cubicBezTo>
                  <a:cubicBezTo>
                    <a:pt x="15" y="70"/>
                    <a:pt x="15" y="70"/>
                    <a:pt x="15" y="70"/>
                  </a:cubicBezTo>
                  <a:cubicBezTo>
                    <a:pt x="13" y="70"/>
                    <a:pt x="12" y="72"/>
                    <a:pt x="12" y="73"/>
                  </a:cubicBezTo>
                  <a:cubicBezTo>
                    <a:pt x="12" y="103"/>
                    <a:pt x="12" y="103"/>
                    <a:pt x="12" y="103"/>
                  </a:cubicBezTo>
                  <a:cubicBezTo>
                    <a:pt x="12" y="104"/>
                    <a:pt x="13" y="105"/>
                    <a:pt x="15" y="105"/>
                  </a:cubicBezTo>
                  <a:cubicBezTo>
                    <a:pt x="126" y="105"/>
                    <a:pt x="126" y="105"/>
                    <a:pt x="126" y="105"/>
                  </a:cubicBezTo>
                  <a:cubicBezTo>
                    <a:pt x="128" y="105"/>
                    <a:pt x="129" y="104"/>
                    <a:pt x="129" y="103"/>
                  </a:cubicBezTo>
                  <a:lnTo>
                    <a:pt x="129" y="73"/>
                  </a:lnTo>
                  <a:close/>
                  <a:moveTo>
                    <a:pt x="125" y="59"/>
                  </a:moveTo>
                  <a:cubicBezTo>
                    <a:pt x="110" y="14"/>
                    <a:pt x="110" y="14"/>
                    <a:pt x="110" y="14"/>
                  </a:cubicBezTo>
                  <a:cubicBezTo>
                    <a:pt x="110" y="13"/>
                    <a:pt x="108" y="12"/>
                    <a:pt x="106" y="12"/>
                  </a:cubicBezTo>
                  <a:cubicBezTo>
                    <a:pt x="35" y="12"/>
                    <a:pt x="35" y="12"/>
                    <a:pt x="35" y="12"/>
                  </a:cubicBezTo>
                  <a:cubicBezTo>
                    <a:pt x="33" y="12"/>
                    <a:pt x="32" y="13"/>
                    <a:pt x="31" y="14"/>
                  </a:cubicBezTo>
                  <a:cubicBezTo>
                    <a:pt x="17" y="59"/>
                    <a:pt x="17" y="59"/>
                    <a:pt x="17" y="59"/>
                  </a:cubicBezTo>
                  <a:lnTo>
                    <a:pt x="125" y="59"/>
                  </a:lnTo>
                  <a:close/>
                  <a:moveTo>
                    <a:pt x="88" y="95"/>
                  </a:moveTo>
                  <a:cubicBezTo>
                    <a:pt x="84" y="95"/>
                    <a:pt x="81" y="92"/>
                    <a:pt x="81" y="88"/>
                  </a:cubicBezTo>
                  <a:cubicBezTo>
                    <a:pt x="81" y="84"/>
                    <a:pt x="84" y="81"/>
                    <a:pt x="88" y="81"/>
                  </a:cubicBezTo>
                  <a:cubicBezTo>
                    <a:pt x="92" y="81"/>
                    <a:pt x="96" y="84"/>
                    <a:pt x="96" y="88"/>
                  </a:cubicBezTo>
                  <a:cubicBezTo>
                    <a:pt x="96" y="92"/>
                    <a:pt x="92" y="95"/>
                    <a:pt x="88" y="95"/>
                  </a:cubicBezTo>
                  <a:close/>
                  <a:moveTo>
                    <a:pt x="112" y="95"/>
                  </a:moveTo>
                  <a:cubicBezTo>
                    <a:pt x="108" y="95"/>
                    <a:pt x="104" y="92"/>
                    <a:pt x="104" y="88"/>
                  </a:cubicBezTo>
                  <a:cubicBezTo>
                    <a:pt x="104" y="84"/>
                    <a:pt x="108" y="81"/>
                    <a:pt x="112" y="81"/>
                  </a:cubicBezTo>
                  <a:cubicBezTo>
                    <a:pt x="116" y="81"/>
                    <a:pt x="119" y="84"/>
                    <a:pt x="119" y="88"/>
                  </a:cubicBezTo>
                  <a:cubicBezTo>
                    <a:pt x="119" y="92"/>
                    <a:pt x="116" y="95"/>
                    <a:pt x="112" y="9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grpSp>
        <p:nvGrpSpPr>
          <p:cNvPr id="25" name="Group 4"/>
          <p:cNvGrpSpPr/>
          <p:nvPr/>
        </p:nvGrpSpPr>
        <p:grpSpPr>
          <a:xfrm>
            <a:off x="9126238" y="1793991"/>
            <a:ext cx="1050218" cy="895468"/>
            <a:chOff x="4745821" y="1499943"/>
            <a:chExt cx="823252" cy="710758"/>
          </a:xfrm>
        </p:grpSpPr>
        <p:grpSp>
          <p:nvGrpSpPr>
            <p:cNvPr id="26" name="Group 217"/>
            <p:cNvGrpSpPr/>
            <p:nvPr/>
          </p:nvGrpSpPr>
          <p:grpSpPr>
            <a:xfrm>
              <a:off x="4745821" y="1499943"/>
              <a:ext cx="823252" cy="710758"/>
              <a:chOff x="3755667" y="1931353"/>
              <a:chExt cx="680374" cy="587404"/>
            </a:xfrm>
          </p:grpSpPr>
          <p:sp>
            <p:nvSpPr>
              <p:cNvPr id="28" name="Freeform 46"/>
              <p:cNvSpPr/>
              <p:nvPr/>
            </p:nvSpPr>
            <p:spPr bwMode="auto">
              <a:xfrm>
                <a:off x="3755667" y="1931353"/>
                <a:ext cx="680374" cy="587404"/>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rgbClr val="3B3838">
                  <a:alpha val="69804"/>
                </a:srgbClr>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sp>
            <p:nvSpPr>
              <p:cNvPr id="29" name="Freeform 46"/>
              <p:cNvSpPr/>
              <p:nvPr/>
            </p:nvSpPr>
            <p:spPr bwMode="auto">
              <a:xfrm>
                <a:off x="3840267" y="2004393"/>
                <a:ext cx="511175" cy="441325"/>
              </a:xfrm>
              <a:custGeom>
                <a:avLst/>
                <a:gdLst>
                  <a:gd name="T0" fmla="*/ 161 w 643"/>
                  <a:gd name="T1" fmla="*/ 0 h 555"/>
                  <a:gd name="T2" fmla="*/ 482 w 643"/>
                  <a:gd name="T3" fmla="*/ 0 h 555"/>
                  <a:gd name="T4" fmla="*/ 643 w 643"/>
                  <a:gd name="T5" fmla="*/ 277 h 555"/>
                  <a:gd name="T6" fmla="*/ 482 w 643"/>
                  <a:gd name="T7" fmla="*/ 555 h 555"/>
                  <a:gd name="T8" fmla="*/ 161 w 643"/>
                  <a:gd name="T9" fmla="*/ 555 h 555"/>
                  <a:gd name="T10" fmla="*/ 0 w 643"/>
                  <a:gd name="T11" fmla="*/ 277 h 555"/>
                  <a:gd name="T12" fmla="*/ 161 w 643"/>
                  <a:gd name="T13" fmla="*/ 0 h 555"/>
                </a:gdLst>
                <a:ahLst/>
                <a:cxnLst>
                  <a:cxn ang="0">
                    <a:pos x="T0" y="T1"/>
                  </a:cxn>
                  <a:cxn ang="0">
                    <a:pos x="T2" y="T3"/>
                  </a:cxn>
                  <a:cxn ang="0">
                    <a:pos x="T4" y="T5"/>
                  </a:cxn>
                  <a:cxn ang="0">
                    <a:pos x="T6" y="T7"/>
                  </a:cxn>
                  <a:cxn ang="0">
                    <a:pos x="T8" y="T9"/>
                  </a:cxn>
                  <a:cxn ang="0">
                    <a:pos x="T10" y="T11"/>
                  </a:cxn>
                  <a:cxn ang="0">
                    <a:pos x="T12" y="T13"/>
                  </a:cxn>
                </a:cxnLst>
                <a:rect l="0" t="0" r="r" b="b"/>
                <a:pathLst>
                  <a:path w="643" h="555">
                    <a:moveTo>
                      <a:pt x="161" y="0"/>
                    </a:moveTo>
                    <a:lnTo>
                      <a:pt x="482" y="0"/>
                    </a:lnTo>
                    <a:lnTo>
                      <a:pt x="643" y="277"/>
                    </a:lnTo>
                    <a:lnTo>
                      <a:pt x="482" y="555"/>
                    </a:lnTo>
                    <a:lnTo>
                      <a:pt x="161" y="555"/>
                    </a:lnTo>
                    <a:lnTo>
                      <a:pt x="0" y="277"/>
                    </a:lnTo>
                    <a:lnTo>
                      <a:pt x="161" y="0"/>
                    </a:lnTo>
                    <a:close/>
                  </a:path>
                </a:pathLst>
              </a:custGeom>
              <a:solidFill>
                <a:srgbClr val="D74B56"/>
              </a:solidFill>
              <a:ln w="0">
                <a:noFill/>
                <a:prstDash val="solid"/>
                <a:round/>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27" name="Freeform 9"/>
            <p:cNvSpPr>
              <a:spLocks noEditPoints="1"/>
            </p:cNvSpPr>
            <p:nvPr/>
          </p:nvSpPr>
          <p:spPr bwMode="auto">
            <a:xfrm>
              <a:off x="4982104" y="1749116"/>
              <a:ext cx="367123" cy="246476"/>
            </a:xfrm>
            <a:custGeom>
              <a:avLst/>
              <a:gdLst>
                <a:gd name="T0" fmla="*/ 208 w 210"/>
                <a:gd name="T1" fmla="*/ 38 h 141"/>
                <a:gd name="T2" fmla="*/ 106 w 210"/>
                <a:gd name="T3" fmla="*/ 70 h 141"/>
                <a:gd name="T4" fmla="*/ 105 w 210"/>
                <a:gd name="T5" fmla="*/ 71 h 141"/>
                <a:gd name="T6" fmla="*/ 104 w 210"/>
                <a:gd name="T7" fmla="*/ 70 h 141"/>
                <a:gd name="T8" fmla="*/ 44 w 210"/>
                <a:gd name="T9" fmla="*/ 52 h 141"/>
                <a:gd name="T10" fmla="*/ 35 w 210"/>
                <a:gd name="T11" fmla="*/ 78 h 141"/>
                <a:gd name="T12" fmla="*/ 41 w 210"/>
                <a:gd name="T13" fmla="*/ 88 h 141"/>
                <a:gd name="T14" fmla="*/ 35 w 210"/>
                <a:gd name="T15" fmla="*/ 98 h 141"/>
                <a:gd name="T16" fmla="*/ 41 w 210"/>
                <a:gd name="T17" fmla="*/ 138 h 141"/>
                <a:gd name="T18" fmla="*/ 40 w 210"/>
                <a:gd name="T19" fmla="*/ 140 h 141"/>
                <a:gd name="T20" fmla="*/ 38 w 210"/>
                <a:gd name="T21" fmla="*/ 141 h 141"/>
                <a:gd name="T22" fmla="*/ 20 w 210"/>
                <a:gd name="T23" fmla="*/ 141 h 141"/>
                <a:gd name="T24" fmla="*/ 18 w 210"/>
                <a:gd name="T25" fmla="*/ 140 h 141"/>
                <a:gd name="T26" fmla="*/ 17 w 210"/>
                <a:gd name="T27" fmla="*/ 138 h 141"/>
                <a:gd name="T28" fmla="*/ 22 w 210"/>
                <a:gd name="T29" fmla="*/ 98 h 141"/>
                <a:gd name="T30" fmla="*/ 17 w 210"/>
                <a:gd name="T31" fmla="*/ 88 h 141"/>
                <a:gd name="T32" fmla="*/ 23 w 210"/>
                <a:gd name="T33" fmla="*/ 78 h 141"/>
                <a:gd name="T34" fmla="*/ 32 w 210"/>
                <a:gd name="T35" fmla="*/ 48 h 141"/>
                <a:gd name="T36" fmla="*/ 2 w 210"/>
                <a:gd name="T37" fmla="*/ 38 h 141"/>
                <a:gd name="T38" fmla="*/ 0 w 210"/>
                <a:gd name="T39" fmla="*/ 35 h 141"/>
                <a:gd name="T40" fmla="*/ 2 w 210"/>
                <a:gd name="T41" fmla="*/ 33 h 141"/>
                <a:gd name="T42" fmla="*/ 104 w 210"/>
                <a:gd name="T43" fmla="*/ 0 h 141"/>
                <a:gd name="T44" fmla="*/ 105 w 210"/>
                <a:gd name="T45" fmla="*/ 0 h 141"/>
                <a:gd name="T46" fmla="*/ 106 w 210"/>
                <a:gd name="T47" fmla="*/ 0 h 141"/>
                <a:gd name="T48" fmla="*/ 208 w 210"/>
                <a:gd name="T49" fmla="*/ 33 h 141"/>
                <a:gd name="T50" fmla="*/ 210 w 210"/>
                <a:gd name="T51" fmla="*/ 35 h 141"/>
                <a:gd name="T52" fmla="*/ 208 w 210"/>
                <a:gd name="T53" fmla="*/ 38 h 141"/>
                <a:gd name="T54" fmla="*/ 164 w 210"/>
                <a:gd name="T55" fmla="*/ 94 h 141"/>
                <a:gd name="T56" fmla="*/ 105 w 210"/>
                <a:gd name="T57" fmla="*/ 117 h 141"/>
                <a:gd name="T58" fmla="*/ 46 w 210"/>
                <a:gd name="T59" fmla="*/ 94 h 141"/>
                <a:gd name="T60" fmla="*/ 48 w 210"/>
                <a:gd name="T61" fmla="*/ 65 h 141"/>
                <a:gd name="T62" fmla="*/ 101 w 210"/>
                <a:gd name="T63" fmla="*/ 82 h 141"/>
                <a:gd name="T64" fmla="*/ 105 w 210"/>
                <a:gd name="T65" fmla="*/ 82 h 141"/>
                <a:gd name="T66" fmla="*/ 109 w 210"/>
                <a:gd name="T67" fmla="*/ 82 h 141"/>
                <a:gd name="T68" fmla="*/ 162 w 210"/>
                <a:gd name="T69" fmla="*/ 65 h 141"/>
                <a:gd name="T70" fmla="*/ 164 w 210"/>
                <a:gd name="T71" fmla="*/ 9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0" h="141">
                  <a:moveTo>
                    <a:pt x="208" y="38"/>
                  </a:moveTo>
                  <a:cubicBezTo>
                    <a:pt x="106" y="70"/>
                    <a:pt x="106" y="70"/>
                    <a:pt x="106" y="70"/>
                  </a:cubicBezTo>
                  <a:cubicBezTo>
                    <a:pt x="106" y="71"/>
                    <a:pt x="105" y="71"/>
                    <a:pt x="105" y="71"/>
                  </a:cubicBezTo>
                  <a:cubicBezTo>
                    <a:pt x="105" y="71"/>
                    <a:pt x="104" y="71"/>
                    <a:pt x="104" y="70"/>
                  </a:cubicBezTo>
                  <a:cubicBezTo>
                    <a:pt x="44" y="52"/>
                    <a:pt x="44" y="52"/>
                    <a:pt x="44" y="52"/>
                  </a:cubicBezTo>
                  <a:cubicBezTo>
                    <a:pt x="39" y="56"/>
                    <a:pt x="36" y="66"/>
                    <a:pt x="35" y="78"/>
                  </a:cubicBezTo>
                  <a:cubicBezTo>
                    <a:pt x="38" y="80"/>
                    <a:pt x="41" y="84"/>
                    <a:pt x="41" y="88"/>
                  </a:cubicBezTo>
                  <a:cubicBezTo>
                    <a:pt x="41" y="92"/>
                    <a:pt x="38" y="96"/>
                    <a:pt x="35" y="98"/>
                  </a:cubicBezTo>
                  <a:cubicBezTo>
                    <a:pt x="41" y="138"/>
                    <a:pt x="41" y="138"/>
                    <a:pt x="41" y="138"/>
                  </a:cubicBezTo>
                  <a:cubicBezTo>
                    <a:pt x="41" y="138"/>
                    <a:pt x="40" y="139"/>
                    <a:pt x="40" y="140"/>
                  </a:cubicBezTo>
                  <a:cubicBezTo>
                    <a:pt x="39" y="141"/>
                    <a:pt x="38" y="141"/>
                    <a:pt x="38" y="141"/>
                  </a:cubicBezTo>
                  <a:cubicBezTo>
                    <a:pt x="20" y="141"/>
                    <a:pt x="20" y="141"/>
                    <a:pt x="20" y="141"/>
                  </a:cubicBezTo>
                  <a:cubicBezTo>
                    <a:pt x="19" y="141"/>
                    <a:pt x="18" y="141"/>
                    <a:pt x="18" y="140"/>
                  </a:cubicBezTo>
                  <a:cubicBezTo>
                    <a:pt x="17" y="139"/>
                    <a:pt x="17" y="138"/>
                    <a:pt x="17" y="138"/>
                  </a:cubicBezTo>
                  <a:cubicBezTo>
                    <a:pt x="22" y="98"/>
                    <a:pt x="22" y="98"/>
                    <a:pt x="22" y="98"/>
                  </a:cubicBezTo>
                  <a:cubicBezTo>
                    <a:pt x="19" y="96"/>
                    <a:pt x="17" y="92"/>
                    <a:pt x="17" y="88"/>
                  </a:cubicBezTo>
                  <a:cubicBezTo>
                    <a:pt x="17" y="84"/>
                    <a:pt x="20" y="80"/>
                    <a:pt x="23" y="78"/>
                  </a:cubicBezTo>
                  <a:cubicBezTo>
                    <a:pt x="24" y="67"/>
                    <a:pt x="26" y="56"/>
                    <a:pt x="32" y="48"/>
                  </a:cubicBezTo>
                  <a:cubicBezTo>
                    <a:pt x="2" y="38"/>
                    <a:pt x="2" y="38"/>
                    <a:pt x="2" y="38"/>
                  </a:cubicBezTo>
                  <a:cubicBezTo>
                    <a:pt x="0" y="38"/>
                    <a:pt x="0" y="37"/>
                    <a:pt x="0" y="35"/>
                  </a:cubicBezTo>
                  <a:cubicBezTo>
                    <a:pt x="0" y="34"/>
                    <a:pt x="0" y="33"/>
                    <a:pt x="2" y="33"/>
                  </a:cubicBezTo>
                  <a:cubicBezTo>
                    <a:pt x="104" y="0"/>
                    <a:pt x="104" y="0"/>
                    <a:pt x="104" y="0"/>
                  </a:cubicBezTo>
                  <a:cubicBezTo>
                    <a:pt x="104" y="0"/>
                    <a:pt x="105" y="0"/>
                    <a:pt x="105" y="0"/>
                  </a:cubicBezTo>
                  <a:cubicBezTo>
                    <a:pt x="105" y="0"/>
                    <a:pt x="106" y="0"/>
                    <a:pt x="106" y="0"/>
                  </a:cubicBezTo>
                  <a:cubicBezTo>
                    <a:pt x="208" y="33"/>
                    <a:pt x="208" y="33"/>
                    <a:pt x="208" y="33"/>
                  </a:cubicBezTo>
                  <a:cubicBezTo>
                    <a:pt x="210" y="33"/>
                    <a:pt x="210" y="34"/>
                    <a:pt x="210" y="35"/>
                  </a:cubicBezTo>
                  <a:cubicBezTo>
                    <a:pt x="210" y="37"/>
                    <a:pt x="210" y="38"/>
                    <a:pt x="208" y="38"/>
                  </a:cubicBezTo>
                  <a:close/>
                  <a:moveTo>
                    <a:pt x="164" y="94"/>
                  </a:moveTo>
                  <a:cubicBezTo>
                    <a:pt x="164" y="107"/>
                    <a:pt x="137" y="117"/>
                    <a:pt x="105" y="117"/>
                  </a:cubicBezTo>
                  <a:cubicBezTo>
                    <a:pt x="73" y="117"/>
                    <a:pt x="46" y="107"/>
                    <a:pt x="46" y="94"/>
                  </a:cubicBezTo>
                  <a:cubicBezTo>
                    <a:pt x="48" y="65"/>
                    <a:pt x="48" y="65"/>
                    <a:pt x="48" y="65"/>
                  </a:cubicBezTo>
                  <a:cubicBezTo>
                    <a:pt x="101" y="82"/>
                    <a:pt x="101" y="82"/>
                    <a:pt x="101" y="82"/>
                  </a:cubicBezTo>
                  <a:cubicBezTo>
                    <a:pt x="102" y="82"/>
                    <a:pt x="104" y="82"/>
                    <a:pt x="105" y="82"/>
                  </a:cubicBezTo>
                  <a:cubicBezTo>
                    <a:pt x="106" y="82"/>
                    <a:pt x="108" y="82"/>
                    <a:pt x="109" y="82"/>
                  </a:cubicBezTo>
                  <a:cubicBezTo>
                    <a:pt x="162" y="65"/>
                    <a:pt x="162" y="65"/>
                    <a:pt x="162" y="65"/>
                  </a:cubicBezTo>
                  <a:lnTo>
                    <a:pt x="164" y="94"/>
                  </a:lnTo>
                  <a:close/>
                </a:path>
              </a:pathLst>
            </a:custGeom>
            <a:solidFill>
              <a:srgbClr val="FFFFFF"/>
            </a:solidFill>
            <a:ln>
              <a:noFill/>
            </a:ln>
          </p:spPr>
          <p:txBody>
            <a:bodyPr vert="horz" wrap="square" lIns="91440" tIns="45720" rIns="91440" bIns="45720" numCol="1" anchor="t" anchorCtr="0" compatLnSpc="1"/>
            <a:lstStyle/>
            <a:p>
              <a:pPr algn="ctr" fontAlgn="base">
                <a:spcBef>
                  <a:spcPct val="0"/>
                </a:spcBef>
                <a:spcAft>
                  <a:spcPct val="0"/>
                </a:spcAft>
                <a:defRPr/>
              </a:pPr>
              <a:endParaRPr lang="en-US" sz="2800" kern="0" smtClean="0">
                <a:solidFill>
                  <a:srgbClr val="000000"/>
                </a:solidFill>
                <a:latin typeface="微软雅黑" panose="020B0503020204020204" pitchFamily="34" charset="-122"/>
                <a:ea typeface="微软雅黑" panose="020B0503020204020204" pitchFamily="34" charset="-122"/>
                <a:sym typeface="Gill Sans" charset="0"/>
              </a:endParaRPr>
            </a:p>
          </p:txBody>
        </p:sp>
      </p:grpSp>
      <p:sp>
        <p:nvSpPr>
          <p:cNvPr id="30" name="Rectangle 37"/>
          <p:cNvSpPr/>
          <p:nvPr/>
        </p:nvSpPr>
        <p:spPr bwMode="auto">
          <a:xfrm>
            <a:off x="854374" y="2803221"/>
            <a:ext cx="2406406" cy="1176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en-US" altLang="zh-CN"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AR</a:t>
            </a: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眼镜、</a:t>
            </a:r>
            <a:r>
              <a:rPr lang="zh-CN" alt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rPr>
              <a:t>智能手环、 </a:t>
            </a:r>
            <a:r>
              <a:rPr lang="en-US" altLang="zh-CN"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RFID</a:t>
            </a:r>
            <a:r>
              <a:rPr lang="zh-CN" alt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rPr>
              <a:t>终端</a:t>
            </a: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a:t>
            </a:r>
            <a:r>
              <a:rPr lang="en-US" altLang="zh-CN"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DAS</a:t>
            </a: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分拣等轻型设备，通过物联网技术有效结合使用，完成仓库的轻自动化</a:t>
            </a:r>
            <a:endParaRPr 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31" name="Rectangle 37"/>
          <p:cNvSpPr/>
          <p:nvPr/>
        </p:nvSpPr>
        <p:spPr bwMode="auto">
          <a:xfrm>
            <a:off x="1855988" y="2100931"/>
            <a:ext cx="2034772" cy="496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r>
              <a:rPr lang="zh-CN" altLang="en-US" sz="2000" b="1" dirty="0" smtClean="0">
                <a:solidFill>
                  <a:srgbClr val="3F3F3F"/>
                </a:solidFill>
                <a:latin typeface="微软雅黑" panose="020B0503020204020204" pitchFamily="34" charset="-122"/>
                <a:ea typeface="微软雅黑" panose="020B0503020204020204" pitchFamily="34" charset="-122"/>
              </a:rPr>
              <a:t>轻自动化</a:t>
            </a:r>
            <a:endParaRPr lang="en-US" altLang="zh-CN" sz="2000" b="1" dirty="0">
              <a:solidFill>
                <a:srgbClr val="3F3F3F"/>
              </a:solidFill>
              <a:latin typeface="微软雅黑" panose="020B0503020204020204" pitchFamily="34" charset="-122"/>
              <a:ea typeface="微软雅黑" panose="020B0503020204020204" pitchFamily="34" charset="-122"/>
            </a:endParaRPr>
          </a:p>
        </p:txBody>
      </p:sp>
      <p:sp>
        <p:nvSpPr>
          <p:cNvPr id="32" name="Rectangle 37"/>
          <p:cNvSpPr/>
          <p:nvPr/>
        </p:nvSpPr>
        <p:spPr bwMode="auto">
          <a:xfrm>
            <a:off x="846271" y="5307948"/>
            <a:ext cx="2406406" cy="1247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rPr>
              <a:t>快速处理退货、</a:t>
            </a: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质检、翻理、加工，提高商品周转率，提升客户服务质量</a:t>
            </a:r>
            <a:endParaRPr 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33" name="Rectangle 37"/>
          <p:cNvSpPr/>
          <p:nvPr/>
        </p:nvSpPr>
        <p:spPr bwMode="auto">
          <a:xfrm>
            <a:off x="1840740" y="4577460"/>
            <a:ext cx="2034772" cy="496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r>
              <a:rPr lang="zh-CN" altLang="en-US" sz="2000" b="1" dirty="0" smtClean="0">
                <a:solidFill>
                  <a:srgbClr val="3F3F3F"/>
                </a:solidFill>
                <a:latin typeface="微软雅黑" panose="020B0503020204020204" pitchFamily="34" charset="-122"/>
                <a:ea typeface="微软雅黑" panose="020B0503020204020204" pitchFamily="34" charset="-122"/>
              </a:rPr>
              <a:t>逆向物流</a:t>
            </a:r>
            <a:endParaRPr lang="en-US" altLang="zh-CN" sz="2000" b="1" dirty="0">
              <a:solidFill>
                <a:srgbClr val="3F3F3F"/>
              </a:solidFill>
              <a:latin typeface="微软雅黑" panose="020B0503020204020204" pitchFamily="34" charset="-122"/>
              <a:ea typeface="微软雅黑" panose="020B0503020204020204" pitchFamily="34" charset="-122"/>
            </a:endParaRPr>
          </a:p>
        </p:txBody>
      </p:sp>
      <p:sp>
        <p:nvSpPr>
          <p:cNvPr id="34" name="Rectangle 37"/>
          <p:cNvSpPr/>
          <p:nvPr/>
        </p:nvSpPr>
        <p:spPr bwMode="auto">
          <a:xfrm>
            <a:off x="9285562" y="2814347"/>
            <a:ext cx="2406406" cy="1299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智能</a:t>
            </a:r>
            <a:r>
              <a:rPr lang="en-US" altLang="zh-CN"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AI</a:t>
            </a: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调度，无界面化操作，简化现场工序，降低一线员工业务水平门槛，提高新老人员操作效率，可应对大波动业务场景</a:t>
            </a:r>
            <a:endParaRPr 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35" name="Rectangle 37"/>
          <p:cNvSpPr/>
          <p:nvPr/>
        </p:nvSpPr>
        <p:spPr bwMode="auto">
          <a:xfrm>
            <a:off x="10243270" y="2033075"/>
            <a:ext cx="2034772" cy="496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r>
              <a:rPr lang="zh-CN" altLang="en-US" sz="2000" b="1" dirty="0" smtClean="0">
                <a:solidFill>
                  <a:srgbClr val="3F3F3F"/>
                </a:solidFill>
                <a:latin typeface="微软雅黑" panose="020B0503020204020204" pitchFamily="34" charset="-122"/>
                <a:ea typeface="微软雅黑" panose="020B0503020204020204" pitchFamily="34" charset="-122"/>
              </a:rPr>
              <a:t>人员调度</a:t>
            </a:r>
            <a:endParaRPr lang="en-US" altLang="zh-CN" sz="2000" b="1" dirty="0">
              <a:solidFill>
                <a:srgbClr val="3F3F3F"/>
              </a:solidFill>
              <a:latin typeface="微软雅黑" panose="020B0503020204020204" pitchFamily="34" charset="-122"/>
              <a:ea typeface="微软雅黑" panose="020B0503020204020204" pitchFamily="34" charset="-122"/>
            </a:endParaRPr>
          </a:p>
        </p:txBody>
      </p:sp>
      <p:sp>
        <p:nvSpPr>
          <p:cNvPr id="36" name="Rectangle 37"/>
          <p:cNvSpPr/>
          <p:nvPr/>
        </p:nvSpPr>
        <p:spPr bwMode="auto">
          <a:xfrm>
            <a:off x="9285562" y="5181788"/>
            <a:ext cx="2406406" cy="1499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rPr>
              <a:t>全流程数据采集分析，对历史数据、实时任务与资源状态进行有效分析与</a:t>
            </a: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优化、实现</a:t>
            </a:r>
            <a:r>
              <a:rPr lang="zh-CN" alt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rPr>
              <a:t>数字化</a:t>
            </a: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经营，</a:t>
            </a:r>
            <a:r>
              <a:rPr lang="zh-CN" alt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rPr>
              <a:t>利用区块链技术</a:t>
            </a: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，生成电子</a:t>
            </a:r>
            <a:r>
              <a:rPr lang="zh-CN" alt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rPr>
              <a:t>账单</a:t>
            </a:r>
            <a:r>
              <a:rPr lang="zh-CN" altLang="en-US"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，随时溯源，保障客户数据安全可靠</a:t>
            </a:r>
            <a:endParaRPr lang="en-US" altLang="zh-CN" sz="1400" dirty="0">
              <a:solidFill>
                <a:srgbClr val="595959"/>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37" name="Rectangle 37"/>
          <p:cNvSpPr/>
          <p:nvPr/>
        </p:nvSpPr>
        <p:spPr bwMode="auto">
          <a:xfrm>
            <a:off x="10283211" y="4510720"/>
            <a:ext cx="2034772" cy="496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r>
              <a:rPr lang="zh-CN" altLang="en-US" sz="2000" b="1" dirty="0" smtClean="0">
                <a:solidFill>
                  <a:srgbClr val="3F3F3F"/>
                </a:solidFill>
                <a:latin typeface="微软雅黑" panose="020B0503020204020204" pitchFamily="34" charset="-122"/>
                <a:ea typeface="微软雅黑" panose="020B0503020204020204" pitchFamily="34" charset="-122"/>
              </a:rPr>
              <a:t>数据管控</a:t>
            </a:r>
            <a:endParaRPr lang="en-US" altLang="zh-CN" sz="2000" b="1" dirty="0">
              <a:solidFill>
                <a:srgbClr val="3F3F3F"/>
              </a:solidFill>
              <a:latin typeface="微软雅黑" panose="020B0503020204020204" pitchFamily="34" charset="-122"/>
              <a:ea typeface="微软雅黑" panose="020B0503020204020204" pitchFamily="34" charset="-122"/>
            </a:endParaRPr>
          </a:p>
        </p:txBody>
      </p:sp>
      <p:sp>
        <p:nvSpPr>
          <p:cNvPr id="38" name="Rectangle 37"/>
          <p:cNvSpPr/>
          <p:nvPr/>
        </p:nvSpPr>
        <p:spPr bwMode="auto">
          <a:xfrm>
            <a:off x="5363568" y="1702344"/>
            <a:ext cx="1646482" cy="496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2000" b="1"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微草智慧云仓</a:t>
            </a:r>
            <a:endParaRPr lang="en-US" sz="2000" b="1" dirty="0">
              <a:solidFill>
                <a:srgbClr val="595959"/>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39" name="Rectangle 37"/>
          <p:cNvSpPr/>
          <p:nvPr/>
        </p:nvSpPr>
        <p:spPr bwMode="auto">
          <a:xfrm>
            <a:off x="4279877" y="5218141"/>
            <a:ext cx="3663109" cy="496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125000"/>
              </a:lnSpc>
              <a:spcBef>
                <a:spcPct val="0"/>
              </a:spcBef>
              <a:spcAft>
                <a:spcPct val="0"/>
              </a:spcAft>
            </a:pPr>
            <a:r>
              <a:rPr lang="en-US" altLang="zh-CN" sz="1400" dirty="0" smtClean="0">
                <a:solidFill>
                  <a:srgbClr val="595959"/>
                </a:solidFill>
                <a:latin typeface="微软雅黑" panose="020B0503020204020204" pitchFamily="34" charset="-122"/>
                <a:ea typeface="微软雅黑" panose="020B0503020204020204" pitchFamily="34" charset="-122"/>
                <a:cs typeface="Lato Light" charset="0"/>
                <a:sym typeface="Lato Light" charset="0"/>
              </a:rPr>
              <a:t>OMS+WMS+WCS+BMS+TMS</a:t>
            </a:r>
            <a:endParaRPr lang="en-US" sz="1400" dirty="0">
              <a:solidFill>
                <a:srgbClr val="595959"/>
              </a:solidFill>
              <a:latin typeface="微软雅黑" panose="020B0503020204020204" pitchFamily="34" charset="-122"/>
              <a:ea typeface="微软雅黑" panose="020B0503020204020204" pitchFamily="34" charset="-122"/>
              <a:cs typeface="Lato Light" charset="0"/>
              <a:sym typeface="Lato Light"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right)">
                                      <p:cBhvr>
                                        <p:cTn id="21" dur="500"/>
                                        <p:tgtEl>
                                          <p:spTgt spid="8"/>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wipe(left)">
                                      <p:cBhvr>
                                        <p:cTn id="25" dur="500"/>
                                        <p:tgtEl>
                                          <p:spTgt spid="38"/>
                                        </p:tgtEl>
                                      </p:cBhvr>
                                    </p:animEffect>
                                  </p:childTnLst>
                                </p:cTn>
                              </p:par>
                            </p:childTnLst>
                          </p:cTn>
                        </p:par>
                        <p:par>
                          <p:cTn id="26" fill="hold">
                            <p:stCondLst>
                              <p:cond delay="2000"/>
                            </p:stCondLst>
                            <p:childTnLst>
                              <p:par>
                                <p:cTn id="27" presetID="22" presetClass="entr" presetSubtype="8" fill="hold" grpId="0" nodeType="after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wipe(left)">
                                      <p:cBhvr>
                                        <p:cTn id="29" dur="500"/>
                                        <p:tgtEl>
                                          <p:spTgt spid="39"/>
                                        </p:tgtEl>
                                      </p:cBhvr>
                                    </p:animEffect>
                                  </p:childTnLst>
                                </p:cTn>
                              </p:par>
                            </p:childTnLst>
                          </p:cTn>
                        </p:par>
                        <p:par>
                          <p:cTn id="30" fill="hold">
                            <p:stCondLst>
                              <p:cond delay="2500"/>
                            </p:stCondLst>
                            <p:childTnLst>
                              <p:par>
                                <p:cTn id="31" presetID="18" presetClass="entr" presetSubtype="12"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strips(downLeft)">
                                      <p:cBhvr>
                                        <p:cTn id="33" dur="500"/>
                                        <p:tgtEl>
                                          <p:spTgt spid="10"/>
                                        </p:tgtEl>
                                      </p:cBhvr>
                                    </p:animEffect>
                                  </p:childTnLst>
                                </p:cTn>
                              </p:par>
                            </p:childTnLst>
                          </p:cTn>
                        </p:par>
                        <p:par>
                          <p:cTn id="34" fill="hold">
                            <p:stCondLst>
                              <p:cond delay="3000"/>
                            </p:stCondLst>
                            <p:childTnLst>
                              <p:par>
                                <p:cTn id="35" presetID="18" presetClass="entr" presetSubtype="12" fill="hold"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strips(downLeft)">
                                      <p:cBhvr>
                                        <p:cTn id="37" dur="500"/>
                                        <p:tgtEl>
                                          <p:spTgt spid="15"/>
                                        </p:tgtEl>
                                      </p:cBhvr>
                                    </p:animEffect>
                                  </p:childTnLst>
                                </p:cTn>
                              </p:par>
                            </p:childTnLst>
                          </p:cTn>
                        </p:par>
                        <p:par>
                          <p:cTn id="38" fill="hold">
                            <p:stCondLst>
                              <p:cond delay="3500"/>
                            </p:stCondLst>
                            <p:childTnLst>
                              <p:par>
                                <p:cTn id="39" presetID="18" presetClass="entr" presetSubtype="12" fill="hold" nodeType="after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strips(downLeft)">
                                      <p:cBhvr>
                                        <p:cTn id="41" dur="500"/>
                                        <p:tgtEl>
                                          <p:spTgt spid="25"/>
                                        </p:tgtEl>
                                      </p:cBhvr>
                                    </p:animEffect>
                                  </p:childTnLst>
                                </p:cTn>
                              </p:par>
                            </p:childTnLst>
                          </p:cTn>
                        </p:par>
                        <p:par>
                          <p:cTn id="42" fill="hold">
                            <p:stCondLst>
                              <p:cond delay="4000"/>
                            </p:stCondLst>
                            <p:childTnLst>
                              <p:par>
                                <p:cTn id="43" presetID="18" presetClass="entr" presetSubtype="12" fill="hold" nodeType="after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strips(downLeft)">
                                      <p:cBhvr>
                                        <p:cTn id="45" dur="500"/>
                                        <p:tgtEl>
                                          <p:spTgt spid="20"/>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wipe(left)">
                                      <p:cBhvr>
                                        <p:cTn id="49" dur="500"/>
                                        <p:tgtEl>
                                          <p:spTgt spid="30"/>
                                        </p:tgtEl>
                                      </p:cBhvr>
                                    </p:animEffect>
                                  </p:childTnLst>
                                </p:cTn>
                              </p:par>
                            </p:childTnLst>
                          </p:cTn>
                        </p:par>
                        <p:par>
                          <p:cTn id="50" fill="hold">
                            <p:stCondLst>
                              <p:cond delay="5000"/>
                            </p:stCondLst>
                            <p:childTnLst>
                              <p:par>
                                <p:cTn id="51" presetID="22" presetClass="entr" presetSubtype="8" fill="hold" grpId="0" nodeType="after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wipe(left)">
                                      <p:cBhvr>
                                        <p:cTn id="53" dur="500"/>
                                        <p:tgtEl>
                                          <p:spTgt spid="31"/>
                                        </p:tgtEl>
                                      </p:cBhvr>
                                    </p:animEffect>
                                  </p:childTnLst>
                                </p:cTn>
                              </p:par>
                            </p:childTnLst>
                          </p:cTn>
                        </p:par>
                        <p:par>
                          <p:cTn id="54" fill="hold">
                            <p:stCondLst>
                              <p:cond delay="5500"/>
                            </p:stCondLst>
                            <p:childTnLst>
                              <p:par>
                                <p:cTn id="55" presetID="22" presetClass="entr" presetSubtype="8" fill="hold" grpId="0" nodeType="afterEffect">
                                  <p:stCondLst>
                                    <p:cond delay="0"/>
                                  </p:stCondLst>
                                  <p:childTnLst>
                                    <p:set>
                                      <p:cBhvr>
                                        <p:cTn id="56" dur="1" fill="hold">
                                          <p:stCondLst>
                                            <p:cond delay="0"/>
                                          </p:stCondLst>
                                        </p:cTn>
                                        <p:tgtEl>
                                          <p:spTgt spid="32"/>
                                        </p:tgtEl>
                                        <p:attrNameLst>
                                          <p:attrName>style.visibility</p:attrName>
                                        </p:attrNameLst>
                                      </p:cBhvr>
                                      <p:to>
                                        <p:strVal val="visible"/>
                                      </p:to>
                                    </p:set>
                                    <p:animEffect transition="in" filter="wipe(left)">
                                      <p:cBhvr>
                                        <p:cTn id="57" dur="500"/>
                                        <p:tgtEl>
                                          <p:spTgt spid="32"/>
                                        </p:tgtEl>
                                      </p:cBhvr>
                                    </p:animEffect>
                                  </p:childTnLst>
                                </p:cTn>
                              </p:par>
                            </p:childTnLst>
                          </p:cTn>
                        </p:par>
                        <p:par>
                          <p:cTn id="58" fill="hold">
                            <p:stCondLst>
                              <p:cond delay="6000"/>
                            </p:stCondLst>
                            <p:childTnLst>
                              <p:par>
                                <p:cTn id="59" presetID="22" presetClass="entr" presetSubtype="8" fill="hold" grpId="0" nodeType="after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wipe(left)">
                                      <p:cBhvr>
                                        <p:cTn id="61" dur="500"/>
                                        <p:tgtEl>
                                          <p:spTgt spid="33"/>
                                        </p:tgtEl>
                                      </p:cBhvr>
                                    </p:animEffect>
                                  </p:childTnLst>
                                </p:cTn>
                              </p:par>
                            </p:childTnLst>
                          </p:cTn>
                        </p:par>
                        <p:par>
                          <p:cTn id="62" fill="hold">
                            <p:stCondLst>
                              <p:cond delay="6500"/>
                            </p:stCondLst>
                            <p:childTnLst>
                              <p:par>
                                <p:cTn id="63" presetID="22" presetClass="entr" presetSubtype="8" fill="hold" grpId="0" nodeType="afterEffect">
                                  <p:stCondLst>
                                    <p:cond delay="0"/>
                                  </p:stCondLst>
                                  <p:childTnLst>
                                    <p:set>
                                      <p:cBhvr>
                                        <p:cTn id="64" dur="1" fill="hold">
                                          <p:stCondLst>
                                            <p:cond delay="0"/>
                                          </p:stCondLst>
                                        </p:cTn>
                                        <p:tgtEl>
                                          <p:spTgt spid="34"/>
                                        </p:tgtEl>
                                        <p:attrNameLst>
                                          <p:attrName>style.visibility</p:attrName>
                                        </p:attrNameLst>
                                      </p:cBhvr>
                                      <p:to>
                                        <p:strVal val="visible"/>
                                      </p:to>
                                    </p:set>
                                    <p:animEffect transition="in" filter="wipe(left)">
                                      <p:cBhvr>
                                        <p:cTn id="65" dur="500"/>
                                        <p:tgtEl>
                                          <p:spTgt spid="34"/>
                                        </p:tgtEl>
                                      </p:cBhvr>
                                    </p:animEffect>
                                  </p:childTnLst>
                                </p:cTn>
                              </p:par>
                            </p:childTnLst>
                          </p:cTn>
                        </p:par>
                        <p:par>
                          <p:cTn id="66" fill="hold">
                            <p:stCondLst>
                              <p:cond delay="7000"/>
                            </p:stCondLst>
                            <p:childTnLst>
                              <p:par>
                                <p:cTn id="67" presetID="22" presetClass="entr" presetSubtype="8" fill="hold" grpId="0" nodeType="afterEffect">
                                  <p:stCondLst>
                                    <p:cond delay="0"/>
                                  </p:stCondLst>
                                  <p:childTnLst>
                                    <p:set>
                                      <p:cBhvr>
                                        <p:cTn id="68" dur="1" fill="hold">
                                          <p:stCondLst>
                                            <p:cond delay="0"/>
                                          </p:stCondLst>
                                        </p:cTn>
                                        <p:tgtEl>
                                          <p:spTgt spid="35"/>
                                        </p:tgtEl>
                                        <p:attrNameLst>
                                          <p:attrName>style.visibility</p:attrName>
                                        </p:attrNameLst>
                                      </p:cBhvr>
                                      <p:to>
                                        <p:strVal val="visible"/>
                                      </p:to>
                                    </p:set>
                                    <p:animEffect transition="in" filter="wipe(left)">
                                      <p:cBhvr>
                                        <p:cTn id="69" dur="500"/>
                                        <p:tgtEl>
                                          <p:spTgt spid="35"/>
                                        </p:tgtEl>
                                      </p:cBhvr>
                                    </p:animEffect>
                                  </p:childTnLst>
                                </p:cTn>
                              </p:par>
                            </p:childTnLst>
                          </p:cTn>
                        </p:par>
                        <p:par>
                          <p:cTn id="70" fill="hold">
                            <p:stCondLst>
                              <p:cond delay="7500"/>
                            </p:stCondLst>
                            <p:childTnLst>
                              <p:par>
                                <p:cTn id="71" presetID="22" presetClass="entr" presetSubtype="8" fill="hold" grpId="0" nodeType="afterEffect">
                                  <p:stCondLst>
                                    <p:cond delay="0"/>
                                  </p:stCondLst>
                                  <p:childTnLst>
                                    <p:set>
                                      <p:cBhvr>
                                        <p:cTn id="72" dur="1" fill="hold">
                                          <p:stCondLst>
                                            <p:cond delay="0"/>
                                          </p:stCondLst>
                                        </p:cTn>
                                        <p:tgtEl>
                                          <p:spTgt spid="36"/>
                                        </p:tgtEl>
                                        <p:attrNameLst>
                                          <p:attrName>style.visibility</p:attrName>
                                        </p:attrNameLst>
                                      </p:cBhvr>
                                      <p:to>
                                        <p:strVal val="visible"/>
                                      </p:to>
                                    </p:set>
                                    <p:animEffect transition="in" filter="wipe(left)">
                                      <p:cBhvr>
                                        <p:cTn id="73" dur="500"/>
                                        <p:tgtEl>
                                          <p:spTgt spid="36"/>
                                        </p:tgtEl>
                                      </p:cBhvr>
                                    </p:animEffect>
                                  </p:childTnLst>
                                </p:cTn>
                              </p:par>
                            </p:childTnLst>
                          </p:cTn>
                        </p:par>
                        <p:par>
                          <p:cTn id="74" fill="hold">
                            <p:stCondLst>
                              <p:cond delay="8000"/>
                            </p:stCondLst>
                            <p:childTnLst>
                              <p:par>
                                <p:cTn id="75" presetID="22" presetClass="entr" presetSubtype="8" fill="hold" grpId="0" nodeType="after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wipe(left)">
                                      <p:cBhvr>
                                        <p:cTn id="7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30" grpId="0"/>
      <p:bldP spid="31" grpId="0"/>
      <p:bldP spid="32" grpId="0"/>
      <p:bldP spid="33" grpId="0"/>
      <p:bldP spid="34" grpId="0"/>
      <p:bldP spid="35" grpId="0"/>
      <p:bldP spid="36" grpId="0"/>
      <p:bldP spid="37" grpId="0"/>
      <p:bldP spid="38" grpId="0"/>
      <p:bldP spid="3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图片 42" descr="src=http___img3.cache.netease.com_photo_0266_2016-11-13_C5PI6KH85M150266.jpg&amp;refer=http___img3.cache.netease"/>
          <p:cNvPicPr>
            <a:picLocks noChangeAspect="1"/>
          </p:cNvPicPr>
          <p:nvPr/>
        </p:nvPicPr>
        <p:blipFill>
          <a:blip r:embed="rId3"/>
          <a:stretch>
            <a:fillRect/>
          </a:stretch>
        </p:blipFill>
        <p:spPr>
          <a:xfrm>
            <a:off x="1014095" y="1216660"/>
            <a:ext cx="3390900" cy="2259965"/>
          </a:xfrm>
          <a:prstGeom prst="rect">
            <a:avLst/>
          </a:prstGeom>
          <a:ln w="60325" cmpd="sng">
            <a:solidFill>
              <a:schemeClr val="bg1"/>
            </a:solidFill>
            <a:prstDash val="solid"/>
          </a:ln>
        </p:spPr>
      </p:pic>
      <p:sp>
        <p:nvSpPr>
          <p:cNvPr id="4" name="标题 4"/>
          <p:cNvSpPr txBox="1"/>
          <p:nvPr/>
        </p:nvSpPr>
        <p:spPr>
          <a:xfrm>
            <a:off x="1106601" y="399985"/>
            <a:ext cx="4248472" cy="47348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rgbClr val="3B3838"/>
                </a:solidFill>
                <a:latin typeface="Impact MT Std" pitchFamily="34" charset="0"/>
                <a:ea typeface="微软雅黑" panose="020B0503020204020204" pitchFamily="34" charset="-122"/>
              </a:rPr>
              <a:t>货场现状</a:t>
            </a:r>
          </a:p>
          <a:p>
            <a:pPr algn="l"/>
            <a:r>
              <a:rPr lang="en-US" altLang="zh-CN" sz="1400" b="1" dirty="0">
                <a:solidFill>
                  <a:srgbClr val="3B3838"/>
                </a:solidFill>
                <a:latin typeface="Impact MT Std" pitchFamily="34" charset="0"/>
                <a:ea typeface="微软雅黑" panose="020B0503020204020204" pitchFamily="34" charset="-122"/>
              </a:rPr>
              <a:t>Freight Yard site</a:t>
            </a:r>
          </a:p>
        </p:txBody>
      </p:sp>
      <p:sp>
        <p:nvSpPr>
          <p:cNvPr id="5" name="KSO_Shape"/>
          <p:cNvSpPr/>
          <p:nvPr/>
        </p:nvSpPr>
        <p:spPr bwMode="auto">
          <a:xfrm>
            <a:off x="418246" y="198761"/>
            <a:ext cx="726455" cy="719192"/>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rgbClr val="3B3838"/>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chemeClr val="bg1">
                  <a:lumMod val="95000"/>
                </a:schemeClr>
              </a:solidFill>
              <a:ea typeface="宋体" panose="02010600030101010101" pitchFamily="2" charset="-122"/>
            </a:endParaRPr>
          </a:p>
        </p:txBody>
      </p:sp>
      <p:pic>
        <p:nvPicPr>
          <p:cNvPr id="41" name="图片 40" descr="src=http___www.people.com.cn_mediafile_pic_20151112_18_1794507093025868954.jpg&amp;refer=http___www.people.com"/>
          <p:cNvPicPr>
            <a:picLocks noChangeAspect="1"/>
          </p:cNvPicPr>
          <p:nvPr/>
        </p:nvPicPr>
        <p:blipFill>
          <a:blip r:embed="rId4"/>
          <a:stretch>
            <a:fillRect/>
          </a:stretch>
        </p:blipFill>
        <p:spPr>
          <a:xfrm>
            <a:off x="7349490" y="3942080"/>
            <a:ext cx="4114165" cy="2663825"/>
          </a:xfrm>
          <a:prstGeom prst="rect">
            <a:avLst/>
          </a:prstGeom>
          <a:ln w="60325" cmpd="sng">
            <a:solidFill>
              <a:schemeClr val="bg1"/>
            </a:solidFill>
            <a:prstDash val="solid"/>
          </a:ln>
        </p:spPr>
      </p:pic>
      <p:pic>
        <p:nvPicPr>
          <p:cNvPr id="42" name="图片 41" descr="src=http___pic.vjshi.com_2017-09-08_13e20cdc36dd9f048cef4593edce2b12_00001.jpg_x-oss-process=style_watermark&amp;refer=http___pic.vjshi"/>
          <p:cNvPicPr>
            <a:picLocks noChangeAspect="1"/>
          </p:cNvPicPr>
          <p:nvPr/>
        </p:nvPicPr>
        <p:blipFill>
          <a:blip r:embed="rId5"/>
          <a:stretch>
            <a:fillRect/>
          </a:stretch>
        </p:blipFill>
        <p:spPr>
          <a:xfrm>
            <a:off x="542290" y="3775710"/>
            <a:ext cx="5031105" cy="2830195"/>
          </a:xfrm>
          <a:prstGeom prst="rect">
            <a:avLst/>
          </a:prstGeom>
          <a:ln w="53975" cmpd="sng">
            <a:solidFill>
              <a:schemeClr val="bg1"/>
            </a:solidFill>
            <a:prstDash val="solid"/>
          </a:ln>
        </p:spPr>
      </p:pic>
      <p:pic>
        <p:nvPicPr>
          <p:cNvPr id="3" name="图片 2" descr="a21378c37e398df7638b4b5f42a8299"/>
          <p:cNvPicPr>
            <a:picLocks noChangeAspect="1"/>
          </p:cNvPicPr>
          <p:nvPr>
            <p:custDataLst>
              <p:tags r:id="rId1"/>
            </p:custDataLst>
          </p:nvPr>
        </p:nvPicPr>
        <p:blipFill>
          <a:blip r:embed="rId6"/>
          <a:stretch>
            <a:fillRect/>
          </a:stretch>
        </p:blipFill>
        <p:spPr>
          <a:xfrm>
            <a:off x="3428365" y="1986915"/>
            <a:ext cx="5439410" cy="3067685"/>
          </a:xfrm>
          <a:prstGeom prst="rect">
            <a:avLst/>
          </a:prstGeom>
          <a:ln w="60325" cmpd="sng">
            <a:solidFill>
              <a:schemeClr val="bg1"/>
            </a:solidFill>
            <a:prstDash val="solid"/>
          </a:ln>
        </p:spPr>
      </p:pic>
      <p:pic>
        <p:nvPicPr>
          <p:cNvPr id="40" name="图片 39" descr="src=http___www.8158.com_uploads_fimg_2017_07_kuaidi_13.jpg&amp;refer=http___www.8158"/>
          <p:cNvPicPr>
            <a:picLocks noChangeAspect="1"/>
          </p:cNvPicPr>
          <p:nvPr/>
        </p:nvPicPr>
        <p:blipFill>
          <a:blip r:embed="rId7"/>
          <a:stretch>
            <a:fillRect/>
          </a:stretch>
        </p:blipFill>
        <p:spPr>
          <a:xfrm>
            <a:off x="7349490" y="849630"/>
            <a:ext cx="3949700" cy="2626995"/>
          </a:xfrm>
          <a:prstGeom prst="rect">
            <a:avLst/>
          </a:prstGeom>
          <a:ln w="66675" cmpd="sng">
            <a:solidFill>
              <a:schemeClr val="bg1"/>
            </a:solidFill>
            <a:prstDash val="solid"/>
          </a:ln>
        </p:spPr>
      </p:pic>
    </p:spTree>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2"/>
</p:tagLst>
</file>

<file path=ppt/tags/tag10.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8"/>
</p:tagLst>
</file>

<file path=ppt/tags/tag11.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SubTitle"/>
  <p:tag name="MH_ORDER" val="1"/>
</p:tagLst>
</file>

<file path=ppt/tags/tag12.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SubTitle"/>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SubTitle"/>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4"/>
</p:tagLst>
</file>

<file path=ppt/tags/tag15.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5"/>
</p:tagLst>
</file>

<file path=ppt/tags/tag16.xml><?xml version="1.0" encoding="utf-8"?>
<p:tagLst xmlns:a="http://schemas.openxmlformats.org/drawingml/2006/main" xmlns:r="http://schemas.openxmlformats.org/officeDocument/2006/relationships" xmlns:p="http://schemas.openxmlformats.org/presentationml/2006/main">
  <p:tag name="MH" val="20160515171959"/>
  <p:tag name="MH_LIBRARY" val="GRAPHIC"/>
  <p:tag name="MH_ORDER" val="文本框 19"/>
</p:tagLst>
</file>

<file path=ppt/tags/tag17.xml><?xml version="1.0" encoding="utf-8"?>
<p:tagLst xmlns:a="http://schemas.openxmlformats.org/drawingml/2006/main" xmlns:r="http://schemas.openxmlformats.org/officeDocument/2006/relationships" xmlns:p="http://schemas.openxmlformats.org/presentationml/2006/main">
  <p:tag name="MH" val="20160515171959"/>
  <p:tag name="MH_LIBRARY" val="GRAPHIC"/>
  <p:tag name="MH_ORDER" val="文本框 19"/>
</p:tagLst>
</file>

<file path=ppt/tags/tag18.xml><?xml version="1.0" encoding="utf-8"?>
<p:tagLst xmlns:a="http://schemas.openxmlformats.org/drawingml/2006/main" xmlns:r="http://schemas.openxmlformats.org/officeDocument/2006/relationships" xmlns:p="http://schemas.openxmlformats.org/presentationml/2006/main">
  <p:tag name="MH" val="20160515171959"/>
  <p:tag name="MH_LIBRARY" val="GRAPHIC"/>
  <p:tag name="MH_ORDER" val="文本框 19"/>
</p:tagLst>
</file>

<file path=ppt/tags/tag19.xml><?xml version="1.0" encoding="utf-8"?>
<p:tagLst xmlns:a="http://schemas.openxmlformats.org/drawingml/2006/main" xmlns:r="http://schemas.openxmlformats.org/officeDocument/2006/relationships" xmlns:p="http://schemas.openxmlformats.org/presentationml/2006/main">
  <p:tag name="MH" val="20160517160316"/>
  <p:tag name="MH_LIBRARY" val="GRAPHIC"/>
  <p:tag name="MH_TYPE" val="Other"/>
  <p:tag name="MH_ORDER" val="17"/>
</p:tagLst>
</file>

<file path=ppt/tags/tag2.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1"/>
</p:tagLst>
</file>

<file path=ppt/tags/tag20.xml><?xml version="1.0" encoding="utf-8"?>
<p:tagLst xmlns:a="http://schemas.openxmlformats.org/drawingml/2006/main" xmlns:r="http://schemas.openxmlformats.org/officeDocument/2006/relationships" xmlns:p="http://schemas.openxmlformats.org/presentationml/2006/main">
  <p:tag name="MH" val="20160517160316"/>
  <p:tag name="MH_LIBRARY" val="GRAPHIC"/>
  <p:tag name="MH_TYPE" val="Other"/>
  <p:tag name="MH_ORDER" val="17"/>
</p:tagLst>
</file>

<file path=ppt/tags/tag21.xml><?xml version="1.0" encoding="utf-8"?>
<p:tagLst xmlns:a="http://schemas.openxmlformats.org/drawingml/2006/main" xmlns:r="http://schemas.openxmlformats.org/officeDocument/2006/relationships" xmlns:p="http://schemas.openxmlformats.org/presentationml/2006/main">
  <p:tag name="MH" val="20160517160316"/>
  <p:tag name="MH_LIBRARY" val="GRAPHIC"/>
  <p:tag name="MH_TYPE" val="Other"/>
  <p:tag name="MH_ORDER" val="17"/>
</p:tagLst>
</file>

<file path=ppt/tags/tag2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7335,&quot;width&quot;:13005}"/>
</p:tagLst>
</file>

<file path=ppt/tags/tag23.xml><?xml version="1.0" encoding="utf-8"?>
<p:tagLst xmlns:a="http://schemas.openxmlformats.org/drawingml/2006/main" xmlns:r="http://schemas.openxmlformats.org/officeDocument/2006/relationships" xmlns:p="http://schemas.openxmlformats.org/presentationml/2006/main">
  <p:tag name="MH" val="20160515171959"/>
  <p:tag name="MH_LIBRARY" val="GRAPHIC"/>
  <p:tag name="MH_ORDER" val="文本框 19"/>
</p:tagLst>
</file>

<file path=ppt/tags/tag24.xml><?xml version="1.0" encoding="utf-8"?>
<p:tagLst xmlns:a="http://schemas.openxmlformats.org/drawingml/2006/main" xmlns:r="http://schemas.openxmlformats.org/officeDocument/2006/relationships" xmlns:p="http://schemas.openxmlformats.org/presentationml/2006/main">
  <p:tag name="MH" val="20160515171959"/>
  <p:tag name="MH_LIBRARY" val="GRAPHIC"/>
  <p:tag name="MH_ORDER" val="文本框 19"/>
</p:tagLst>
</file>

<file path=ppt/tags/tag25.xml><?xml version="1.0" encoding="utf-8"?>
<p:tagLst xmlns:a="http://schemas.openxmlformats.org/drawingml/2006/main" xmlns:r="http://schemas.openxmlformats.org/officeDocument/2006/relationships" xmlns:p="http://schemas.openxmlformats.org/presentationml/2006/main">
  <p:tag name="MH" val="20160515171959"/>
  <p:tag name="MH_LIBRARY" val="GRAPHIC"/>
  <p:tag name="MH_ORDER" val="文本框 19"/>
</p:tagLst>
</file>

<file path=ppt/tags/tag26.xml><?xml version="1.0" encoding="utf-8"?>
<p:tagLst xmlns:a="http://schemas.openxmlformats.org/drawingml/2006/main" xmlns:r="http://schemas.openxmlformats.org/officeDocument/2006/relationships" xmlns:p="http://schemas.openxmlformats.org/presentationml/2006/main">
  <p:tag name="MH" val="20160515171959"/>
  <p:tag name="MH_LIBRARY" val="GRAPHIC"/>
  <p:tag name="MH_ORDER" val="文本框 19"/>
</p:tagLst>
</file>

<file path=ppt/tags/tag27.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
</p:tagLst>
</file>

<file path=ppt/tags/tag28.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2"/>
</p:tagLst>
</file>

<file path=ppt/tags/tag29.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4"/>
</p:tagLst>
</file>

<file path=ppt/tags/tag3.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3"/>
</p:tagLst>
</file>

<file path=ppt/tags/tag30.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5"/>
</p:tagLst>
</file>

<file path=ppt/tags/tag31.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7"/>
</p:tagLst>
</file>

<file path=ppt/tags/tag32.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8"/>
</p:tagLst>
</file>

<file path=ppt/tags/tag33.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9"/>
</p:tagLst>
</file>

<file path=ppt/tags/tag34.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0"/>
</p:tagLst>
</file>

<file path=ppt/tags/tag35.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1"/>
</p:tagLst>
</file>

<file path=ppt/tags/tag36.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2"/>
</p:tagLst>
</file>

<file path=ppt/tags/tag37.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3"/>
</p:tagLst>
</file>

<file path=ppt/tags/tag38.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7"/>
</p:tagLst>
</file>

<file path=ppt/tags/tag39.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8"/>
</p:tagLst>
</file>

<file path=ppt/tags/tag4.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5"/>
</p:tagLst>
</file>

<file path=ppt/tags/tag40.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9"/>
</p:tagLst>
</file>

<file path=ppt/tags/tag41.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20"/>
</p:tagLst>
</file>

<file path=ppt/tags/tag42.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21"/>
</p:tagLst>
</file>

<file path=ppt/tags/tag43.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22"/>
</p:tagLst>
</file>

<file path=ppt/tags/tag5.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19"/>
</p:tagLst>
</file>

<file path=ppt/tags/tag6.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20"/>
</p:tagLst>
</file>

<file path=ppt/tags/tag7.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21"/>
</p:tagLst>
</file>

<file path=ppt/tags/tag8.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22"/>
</p:tagLst>
</file>

<file path=ppt/tags/tag9.xml><?xml version="1.0" encoding="utf-8"?>
<p:tagLst xmlns:a="http://schemas.openxmlformats.org/drawingml/2006/main" xmlns:r="http://schemas.openxmlformats.org/officeDocument/2006/relationships" xmlns:p="http://schemas.openxmlformats.org/presentationml/2006/main">
  <p:tag name="MH" val="20160516120312"/>
  <p:tag name="MH_LIBRARY" val="GRAPHIC"/>
  <p:tag name="MH_TYPE" val="Other"/>
  <p:tag name="MH_ORDER" val="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700</Words>
  <Application>Microsoft Office PowerPoint</Application>
  <PresentationFormat>宽屏</PresentationFormat>
  <Paragraphs>98</Paragraphs>
  <Slides>15</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Bebas Neue</vt:lpstr>
      <vt:lpstr>Gill Sans</vt:lpstr>
      <vt:lpstr>Impact MT Std</vt:lpstr>
      <vt:lpstr>Lato Light</vt:lpstr>
      <vt:lpstr>华文细黑</vt:lpstr>
      <vt:lpstr>宋体</vt:lpstr>
      <vt:lpstr>微软雅黑</vt:lpstr>
      <vt:lpstr>Arial</vt:lpstr>
      <vt:lpstr>Calibri</vt:lpstr>
      <vt:lpstr>Calibri Light</vt:lpstr>
      <vt:lpstr>Verdana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admin</cp:lastModifiedBy>
  <cp:revision>111</cp:revision>
  <dcterms:created xsi:type="dcterms:W3CDTF">2017-01-13T09:18:00Z</dcterms:created>
  <dcterms:modified xsi:type="dcterms:W3CDTF">2021-11-23T07:58:59Z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2052-11.1.0.10578</vt:lpwstr>
  </property>
  <property fmtid="{D5CDD505-2E9C-101B-9397-08002B2CF9AE}" pid="3" name="ICV">
    <vt:lpwstr>2CB496908C0D4191BE1A901955495146</vt:lpwstr>
  </property>
</Properties>
</file>

<file path=docProps/thumbnail.jpeg>
</file>